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3"/>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78" r:id="rId24"/>
    <p:sldId id="277" r:id="rId25"/>
    <p:sldId id="280" r:id="rId26"/>
    <p:sldId id="281" r:id="rId27"/>
    <p:sldId id="283" r:id="rId28"/>
    <p:sldId id="282" r:id="rId29"/>
    <p:sldId id="284" r:id="rId30"/>
    <p:sldId id="286" r:id="rId31"/>
    <p:sldId id="287" r:id="rId32"/>
    <p:sldId id="288" r:id="rId33"/>
    <p:sldId id="289" r:id="rId34"/>
    <p:sldId id="297" r:id="rId35"/>
    <p:sldId id="298" r:id="rId36"/>
    <p:sldId id="299" r:id="rId37"/>
    <p:sldId id="300" r:id="rId38"/>
    <p:sldId id="301" r:id="rId39"/>
    <p:sldId id="302" r:id="rId40"/>
    <p:sldId id="303" r:id="rId41"/>
    <p:sldId id="304"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290" r:id="rId66"/>
    <p:sldId id="291" r:id="rId67"/>
    <p:sldId id="292" r:id="rId68"/>
    <p:sldId id="293" r:id="rId69"/>
    <p:sldId id="294" r:id="rId70"/>
    <p:sldId id="295" r:id="rId71"/>
    <p:sldId id="296" r:id="rId72"/>
    <p:sldId id="333" r:id="rId73"/>
    <p:sldId id="329" r:id="rId74"/>
    <p:sldId id="330" r:id="rId75"/>
    <p:sldId id="331" r:id="rId76"/>
    <p:sldId id="334" r:id="rId77"/>
    <p:sldId id="332" r:id="rId78"/>
    <p:sldId id="335" r:id="rId79"/>
    <p:sldId id="336" r:id="rId80"/>
    <p:sldId id="337" r:id="rId81"/>
    <p:sldId id="338" r:id="rId8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77" autoAdjust="0"/>
    <p:restoredTop sz="55028" autoAdjust="0"/>
  </p:normalViewPr>
  <p:slideViewPr>
    <p:cSldViewPr snapToGrid="0">
      <p:cViewPr varScale="1">
        <p:scale>
          <a:sx n="68" d="100"/>
          <a:sy n="68" d="100"/>
        </p:scale>
        <p:origin x="1470" y="66"/>
      </p:cViewPr>
      <p:guideLst/>
    </p:cSldViewPr>
  </p:slideViewPr>
  <p:outlineViewPr>
    <p:cViewPr>
      <p:scale>
        <a:sx n="33" d="100"/>
        <a:sy n="33" d="100"/>
      </p:scale>
      <p:origin x="0" y="-4350"/>
    </p:cViewPr>
  </p:outlineViewPr>
  <p:notesTextViewPr>
    <p:cViewPr>
      <p:scale>
        <a:sx n="1" d="1"/>
        <a:sy n="1" d="1"/>
      </p:scale>
      <p:origin x="0" y="0"/>
    </p:cViewPr>
  </p:notesTextViewPr>
  <p:notesViewPr>
    <p:cSldViewPr snapToGrid="0">
      <p:cViewPr varScale="1">
        <p:scale>
          <a:sx n="89" d="100"/>
          <a:sy n="89" d="100"/>
        </p:scale>
        <p:origin x="19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greenbu\Desktop\DATA%20FOR%20SEMINA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greenbu\Desktop\DATA%20FOR%20SEMIN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greenbu\Desktop\DATA%20FOR%20SEMIN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greenbu\Desktop\DATA%20FOR%20SEMIN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greenbu\Desktop\DATA%20FOR%20SEMINA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greenbu\Desktop\DATA%20FOR%20SEMINA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greenbu\AppData\Local\Microsoft\Windows\INetCache\Content.Outlook\QE8LQUD9\MCC%20000020%20Claim%20Lag%20Summary%202016.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FOR SEMINAR.xlsx]Sheet1!PivotTable5</c:name>
    <c:fmtId val="6"/>
  </c:pivotSource>
  <c:chart>
    <c:autoTitleDeleted val="1"/>
    <c:pivotFmts>
      <c:pivotFmt>
        <c:idx val="0"/>
      </c:pivotFmt>
      <c:pivotFmt>
        <c:idx val="1"/>
        <c:spPr>
          <a:solidFill>
            <a:schemeClr val="accent1"/>
          </a:solidFill>
          <a:ln>
            <a:noFill/>
          </a:ln>
          <a:effectLst/>
          <a:scene3d>
            <a:camera prst="orthographicFront">
              <a:rot lat="0" lon="0" rev="0"/>
            </a:camera>
            <a:lightRig rig="threePt" dir="tl"/>
          </a:scene3d>
          <a:sp3d prstMaterial="plastic">
            <a:bevelT w="0" h="0"/>
          </a:sp3d>
        </c:spPr>
        <c:marker>
          <c:symbol val="diamond"/>
          <c:size val="6"/>
          <c:spPr>
            <a:solidFill>
              <a:schemeClr val="accent1"/>
            </a:solidFill>
            <a:ln w="9525">
              <a:solidFill>
                <a:schemeClr val="accent1"/>
              </a:solidFill>
              <a:round/>
            </a:ln>
            <a:effectLst/>
            <a:scene3d>
              <a:camera prst="orthographicFront">
                <a:rot lat="0" lon="0" rev="0"/>
              </a:camera>
              <a:lightRig rig="threePt" dir="tl"/>
            </a:scene3d>
            <a:sp3d prstMaterial="plastic">
              <a:bevelT w="0" h="0"/>
            </a:sp3d>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cene3d>
            <a:camera prst="orthographicFront">
              <a:rot lat="0" lon="0" rev="0"/>
            </a:camera>
            <a:lightRig rig="threePt" dir="tl"/>
          </a:scene3d>
          <a:sp3d prstMaterial="plastic">
            <a:bevelT w="0" h="0"/>
          </a:sp3d>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cene3d>
            <a:camera prst="orthographicFront">
              <a:rot lat="0" lon="0" rev="0"/>
            </a:camera>
            <a:lightRig rig="threePt" dir="tl"/>
          </a:scene3d>
          <a:sp3d prstMaterial="plastic">
            <a:bevelT w="0" h="0"/>
          </a:sp3d>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2.8988743073782439E-2"/>
          <c:y val="9.4696727944988304E-2"/>
          <c:w val="0.97101130196086649"/>
          <c:h val="0.82524895569321022"/>
        </c:manualLayout>
      </c:layout>
      <c:barChart>
        <c:barDir val="col"/>
        <c:grouping val="clustered"/>
        <c:varyColors val="0"/>
        <c:ser>
          <c:idx val="0"/>
          <c:order val="0"/>
          <c:tx>
            <c:strRef>
              <c:f>Sheet1!$B$32</c:f>
              <c:strCache>
                <c:ptCount val="1"/>
                <c:pt idx="0">
                  <c:v>Total</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Sheet1!$A$33:$A$43</c:f>
              <c:strCache>
                <c:ptCount val="10"/>
                <c:pt idx="0">
                  <c:v>RB</c:v>
                </c:pt>
                <c:pt idx="1">
                  <c:v>AP</c:v>
                </c:pt>
                <c:pt idx="2">
                  <c:v>WC</c:v>
                </c:pt>
                <c:pt idx="3">
                  <c:v>GB</c:v>
                </c:pt>
                <c:pt idx="4">
                  <c:v>RC</c:v>
                </c:pt>
                <c:pt idx="5">
                  <c:v>AD</c:v>
                </c:pt>
                <c:pt idx="6">
                  <c:v>EP</c:v>
                </c:pt>
                <c:pt idx="7">
                  <c:v>GD</c:v>
                </c:pt>
                <c:pt idx="8">
                  <c:v>CM</c:v>
                </c:pt>
                <c:pt idx="9">
                  <c:v>PI</c:v>
                </c:pt>
              </c:strCache>
            </c:strRef>
          </c:cat>
          <c:val>
            <c:numRef>
              <c:f>Sheet1!$B$33:$B$43</c:f>
              <c:numCache>
                <c:formatCode>General</c:formatCode>
                <c:ptCount val="10"/>
                <c:pt idx="0">
                  <c:v>1640</c:v>
                </c:pt>
                <c:pt idx="1">
                  <c:v>1383</c:v>
                </c:pt>
                <c:pt idx="2">
                  <c:v>1098</c:v>
                </c:pt>
                <c:pt idx="3">
                  <c:v>1048</c:v>
                </c:pt>
                <c:pt idx="4">
                  <c:v>268</c:v>
                </c:pt>
                <c:pt idx="5">
                  <c:v>87</c:v>
                </c:pt>
                <c:pt idx="6">
                  <c:v>50</c:v>
                </c:pt>
                <c:pt idx="7">
                  <c:v>43</c:v>
                </c:pt>
                <c:pt idx="8">
                  <c:v>25</c:v>
                </c:pt>
                <c:pt idx="9">
                  <c:v>25</c:v>
                </c:pt>
              </c:numCache>
            </c:numRef>
          </c:val>
          <c:extLst>
            <c:ext xmlns:c16="http://schemas.microsoft.com/office/drawing/2014/chart" uri="{C3380CC4-5D6E-409C-BE32-E72D297353CC}">
              <c16:uniqueId val="{00000000-93E6-4BF3-A32B-A98B63026C2C}"/>
            </c:ext>
          </c:extLst>
        </c:ser>
        <c:dLbls>
          <c:showLegendKey val="0"/>
          <c:showVal val="0"/>
          <c:showCatName val="0"/>
          <c:showSerName val="0"/>
          <c:showPercent val="0"/>
          <c:showBubbleSize val="0"/>
        </c:dLbls>
        <c:gapWidth val="100"/>
        <c:overlap val="-24"/>
        <c:axId val="90808480"/>
        <c:axId val="90808808"/>
      </c:barChart>
      <c:catAx>
        <c:axId val="90808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808808"/>
        <c:crosses val="autoZero"/>
        <c:auto val="1"/>
        <c:lblAlgn val="ctr"/>
        <c:lblOffset val="100"/>
        <c:noMultiLvlLbl val="0"/>
      </c:catAx>
      <c:valAx>
        <c:axId val="90808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8084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FOR SEMINAR.xlsx]Sheet1!PivotTable11</c:name>
    <c:fmtId val="9"/>
  </c:pivotSource>
  <c:chart>
    <c:autoTitleDeleted val="1"/>
    <c:pivotFmts>
      <c:pivotFmt>
        <c:idx val="0"/>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cene3d>
            <a:camera prst="orthographicFront">
              <a:rot lat="0" lon="0" rev="0"/>
            </a:camera>
            <a:lightRig rig="threePt" dir="tl"/>
          </a:scene3d>
          <a:sp3d prstMaterial="plastic">
            <a:bevelT w="0" h="0"/>
          </a:sp3d>
        </c:spPr>
        <c:marker>
          <c:symbol val="diamond"/>
          <c:size val="6"/>
          <c:spPr>
            <a:solidFill>
              <a:schemeClr val="accent1"/>
            </a:solidFill>
            <a:ln w="9525">
              <a:solidFill>
                <a:schemeClr val="accent1"/>
              </a:solidFill>
              <a:round/>
            </a:ln>
            <a:effectLst/>
            <a:scene3d>
              <a:camera prst="orthographicFront">
                <a:rot lat="0" lon="0" rev="0"/>
              </a:camera>
              <a:lightRig rig="threePt" dir="tl"/>
            </a:scene3d>
            <a:sp3d prstMaterial="plastic">
              <a:bevelT w="0" h="0"/>
            </a:sp3d>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cene3d>
            <a:camera prst="orthographicFront">
              <a:rot lat="0" lon="0" rev="0"/>
            </a:camera>
            <a:lightRig rig="threePt" dir="tl"/>
          </a:scene3d>
          <a:sp3d prstMaterial="plastic">
            <a:bevelT w="0" h="0"/>
          </a:sp3d>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scene3d>
            <a:camera prst="orthographicFront">
              <a:rot lat="0" lon="0" rev="0"/>
            </a:camera>
            <a:lightRig rig="threePt" dir="tl"/>
          </a:scene3d>
          <a:sp3d prstMaterial="plastic">
            <a:bevelT w="0" h="0"/>
          </a:sp3d>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Sheet1!$B$54</c:f>
              <c:strCache>
                <c:ptCount val="1"/>
                <c:pt idx="0">
                  <c:v>Total</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Sheet1!$A$55:$A$65</c:f>
              <c:strCache>
                <c:ptCount val="10"/>
                <c:pt idx="0">
                  <c:v>RB</c:v>
                </c:pt>
                <c:pt idx="1">
                  <c:v>WC</c:v>
                </c:pt>
                <c:pt idx="2">
                  <c:v>AP</c:v>
                </c:pt>
                <c:pt idx="3">
                  <c:v>EP</c:v>
                </c:pt>
                <c:pt idx="4">
                  <c:v>GB</c:v>
                </c:pt>
                <c:pt idx="5">
                  <c:v>RC</c:v>
                </c:pt>
                <c:pt idx="6">
                  <c:v>PI</c:v>
                </c:pt>
                <c:pt idx="7">
                  <c:v>FF</c:v>
                </c:pt>
                <c:pt idx="8">
                  <c:v>AB</c:v>
                </c:pt>
                <c:pt idx="9">
                  <c:v>AN</c:v>
                </c:pt>
              </c:strCache>
            </c:strRef>
          </c:cat>
          <c:val>
            <c:numRef>
              <c:f>Sheet1!$B$55:$B$65</c:f>
              <c:numCache>
                <c:formatCode>"$"#,##0</c:formatCode>
                <c:ptCount val="10"/>
                <c:pt idx="0">
                  <c:v>24278612.250000063</c:v>
                </c:pt>
                <c:pt idx="1">
                  <c:v>5159229.0300000254</c:v>
                </c:pt>
                <c:pt idx="2">
                  <c:v>2801331.7000000048</c:v>
                </c:pt>
                <c:pt idx="3">
                  <c:v>2076773.1999999997</c:v>
                </c:pt>
                <c:pt idx="4">
                  <c:v>1924205.3400000005</c:v>
                </c:pt>
                <c:pt idx="5">
                  <c:v>1218441.4399999995</c:v>
                </c:pt>
                <c:pt idx="6">
                  <c:v>1091040.3900000004</c:v>
                </c:pt>
                <c:pt idx="7">
                  <c:v>717241.14</c:v>
                </c:pt>
                <c:pt idx="8">
                  <c:v>441930.64</c:v>
                </c:pt>
                <c:pt idx="9">
                  <c:v>422849.38999999996</c:v>
                </c:pt>
              </c:numCache>
            </c:numRef>
          </c:val>
          <c:extLst>
            <c:ext xmlns:c16="http://schemas.microsoft.com/office/drawing/2014/chart" uri="{C3380CC4-5D6E-409C-BE32-E72D297353CC}">
              <c16:uniqueId val="{00000000-C2ED-4439-866A-214CB7D987DA}"/>
            </c:ext>
          </c:extLst>
        </c:ser>
        <c:dLbls>
          <c:showLegendKey val="0"/>
          <c:showVal val="0"/>
          <c:showCatName val="0"/>
          <c:showSerName val="0"/>
          <c:showPercent val="0"/>
          <c:showBubbleSize val="0"/>
        </c:dLbls>
        <c:gapWidth val="100"/>
        <c:overlap val="-24"/>
        <c:axId val="476239936"/>
        <c:axId val="476245512"/>
      </c:barChart>
      <c:catAx>
        <c:axId val="476239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6245512"/>
        <c:crosses val="autoZero"/>
        <c:auto val="1"/>
        <c:lblAlgn val="ctr"/>
        <c:lblOffset val="100"/>
        <c:noMultiLvlLbl val="0"/>
      </c:catAx>
      <c:valAx>
        <c:axId val="4762455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62399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FOR SEMINAR.xlsx]Sheet1!PivotTable14</c:name>
    <c:fmtId val="8"/>
  </c:pivotSource>
  <c:chart>
    <c:autoTitleDeleted val="1"/>
    <c:pivotFmts>
      <c:pivotFmt>
        <c:idx val="0"/>
        <c:spPr>
          <a:solidFill>
            <a:schemeClr val="accent1"/>
          </a:solidFill>
          <a:ln>
            <a:noFill/>
          </a:ln>
          <a:effectLst/>
          <a:sp3d/>
        </c:spPr>
        <c:marker>
          <c:symbol val="none"/>
        </c:marker>
      </c:pivotFmt>
      <c:pivotFmt>
        <c:idx val="1"/>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Sheet1!$G$30</c:f>
              <c:strCache>
                <c:ptCount val="1"/>
                <c:pt idx="0">
                  <c:v>Total</c:v>
                </c:pt>
              </c:strCache>
            </c:strRef>
          </c:tx>
          <c:spPr>
            <a:solidFill>
              <a:schemeClr val="accent1"/>
            </a:solidFill>
            <a:ln>
              <a:noFill/>
            </a:ln>
            <a:effectLst/>
            <a:sp3d/>
          </c:spPr>
          <c:invertIfNegative val="0"/>
          <c:cat>
            <c:strRef>
              <c:f>Sheet1!$F$31:$F$41</c:f>
              <c:strCache>
                <c:ptCount val="10"/>
                <c:pt idx="0">
                  <c:v>Alleged improper maintenance - other</c:v>
                </c:pt>
                <c:pt idx="1">
                  <c:v>Alleged Negligent Act</c:v>
                </c:pt>
                <c:pt idx="2">
                  <c:v>Burglary, Robbery, Theft - Property</c:v>
                </c:pt>
                <c:pt idx="3">
                  <c:v>Not Otherwise Classified</c:v>
                </c:pt>
                <c:pt idx="4">
                  <c:v>Plumbing,Heating,AC,Discharge,Overflowing</c:v>
                </c:pt>
                <c:pt idx="5">
                  <c:v>Rain</c:v>
                </c:pt>
                <c:pt idx="6">
                  <c:v>Struck animal or object</c:v>
                </c:pt>
                <c:pt idx="7">
                  <c:v>Vandalism and Malicious Mischief - Prop.</c:v>
                </c:pt>
                <c:pt idx="8">
                  <c:v>Windshield</c:v>
                </c:pt>
                <c:pt idx="9">
                  <c:v>Windstorm</c:v>
                </c:pt>
              </c:strCache>
            </c:strRef>
          </c:cat>
          <c:val>
            <c:numRef>
              <c:f>Sheet1!$G$31:$G$41</c:f>
              <c:numCache>
                <c:formatCode>General</c:formatCode>
                <c:ptCount val="10"/>
                <c:pt idx="0">
                  <c:v>552</c:v>
                </c:pt>
                <c:pt idx="1">
                  <c:v>272</c:v>
                </c:pt>
                <c:pt idx="2">
                  <c:v>161</c:v>
                </c:pt>
                <c:pt idx="3">
                  <c:v>196</c:v>
                </c:pt>
                <c:pt idx="4">
                  <c:v>204</c:v>
                </c:pt>
                <c:pt idx="5">
                  <c:v>272</c:v>
                </c:pt>
                <c:pt idx="6">
                  <c:v>187</c:v>
                </c:pt>
                <c:pt idx="7">
                  <c:v>183</c:v>
                </c:pt>
                <c:pt idx="8">
                  <c:v>294</c:v>
                </c:pt>
                <c:pt idx="9">
                  <c:v>212</c:v>
                </c:pt>
              </c:numCache>
            </c:numRef>
          </c:val>
          <c:extLst>
            <c:ext xmlns:c16="http://schemas.microsoft.com/office/drawing/2014/chart" uri="{C3380CC4-5D6E-409C-BE32-E72D297353CC}">
              <c16:uniqueId val="{00000000-4533-442C-A6E6-777B80398D66}"/>
            </c:ext>
          </c:extLst>
        </c:ser>
        <c:dLbls>
          <c:showLegendKey val="0"/>
          <c:showVal val="0"/>
          <c:showCatName val="0"/>
          <c:showSerName val="0"/>
          <c:showPercent val="0"/>
          <c:showBubbleSize val="0"/>
        </c:dLbls>
        <c:gapWidth val="150"/>
        <c:shape val="box"/>
        <c:axId val="569000816"/>
        <c:axId val="569001800"/>
        <c:axId val="0"/>
      </c:bar3DChart>
      <c:catAx>
        <c:axId val="569000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001800"/>
        <c:crosses val="autoZero"/>
        <c:auto val="1"/>
        <c:lblAlgn val="ctr"/>
        <c:lblOffset val="100"/>
        <c:noMultiLvlLbl val="0"/>
      </c:catAx>
      <c:valAx>
        <c:axId val="569001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0008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FOR SEMINAR.xlsx]Sheet1!PivotTable1</c:name>
    <c:fmtId val="21"/>
  </c:pivotSource>
  <c:chart>
    <c:autoTitleDeleted val="1"/>
    <c:pivotFmts>
      <c:pivotFmt>
        <c:idx val="0"/>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a:sp3d/>
        </c:spPr>
        <c:marker>
          <c:symbol val="none"/>
        </c:marker>
      </c:pivotFmt>
      <c:pivotFmt>
        <c:idx val="3"/>
        <c:spPr>
          <a:solidFill>
            <a:schemeClr val="accent1"/>
          </a:solidFill>
          <a:ln>
            <a:noFill/>
          </a:ln>
          <a:effectLst/>
          <a:sp3d/>
        </c:spPr>
        <c:marker>
          <c:symbol val="none"/>
        </c:marker>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Sheet1!$B$3</c:f>
              <c:strCache>
                <c:ptCount val="1"/>
                <c:pt idx="0">
                  <c:v>Total</c:v>
                </c:pt>
              </c:strCache>
            </c:strRef>
          </c:tx>
          <c:spPr>
            <a:solidFill>
              <a:schemeClr val="accent1"/>
            </a:solidFill>
            <a:ln>
              <a:noFill/>
            </a:ln>
            <a:effectLst/>
            <a:sp3d/>
          </c:spPr>
          <c:invertIfNegative val="0"/>
          <c:cat>
            <c:strRef>
              <c:f>Sheet1!$A$4:$A$15</c:f>
              <c:strCache>
                <c:ptCount val="11"/>
                <c:pt idx="0">
                  <c:v>Fire - Property</c:v>
                </c:pt>
                <c:pt idx="1">
                  <c:v>Rain</c:v>
                </c:pt>
                <c:pt idx="2">
                  <c:v>Plumbing,Heating,AC,Discharge,Overflowing</c:v>
                </c:pt>
                <c:pt idx="3">
                  <c:v>Windstorm</c:v>
                </c:pt>
                <c:pt idx="4">
                  <c:v>Alleged Negligent Act</c:v>
                </c:pt>
                <c:pt idx="5">
                  <c:v>Freezing of Plumbing, Heating, AC System</c:v>
                </c:pt>
                <c:pt idx="6">
                  <c:v>Weather NOC - Property</c:v>
                </c:pt>
                <c:pt idx="7">
                  <c:v>Burglary, Robbery, Theft - Property</c:v>
                </c:pt>
                <c:pt idx="8">
                  <c:v>Not Otherwise Classified</c:v>
                </c:pt>
                <c:pt idx="9">
                  <c:v>Ground/floor</c:v>
                </c:pt>
                <c:pt idx="10">
                  <c:v>Hail</c:v>
                </c:pt>
              </c:strCache>
            </c:strRef>
          </c:cat>
          <c:val>
            <c:numRef>
              <c:f>Sheet1!$B$4:$B$15</c:f>
              <c:numCache>
                <c:formatCode>_("$"* #,##0_);_("$"* \(#,##0\);_("$"* "-"_);_(@_)</c:formatCode>
                <c:ptCount val="11"/>
                <c:pt idx="0">
                  <c:v>7918935.2600000026</c:v>
                </c:pt>
                <c:pt idx="1">
                  <c:v>3568984.1299999976</c:v>
                </c:pt>
                <c:pt idx="2">
                  <c:v>2049932.5299999996</c:v>
                </c:pt>
                <c:pt idx="3">
                  <c:v>1914373.4399999992</c:v>
                </c:pt>
                <c:pt idx="4">
                  <c:v>1691943.4899999995</c:v>
                </c:pt>
                <c:pt idx="5">
                  <c:v>1633117.5799999998</c:v>
                </c:pt>
                <c:pt idx="6">
                  <c:v>1298093.32</c:v>
                </c:pt>
                <c:pt idx="7">
                  <c:v>1143338.4399999995</c:v>
                </c:pt>
                <c:pt idx="8">
                  <c:v>983705.37000000011</c:v>
                </c:pt>
                <c:pt idx="9">
                  <c:v>934121.52999999991</c:v>
                </c:pt>
                <c:pt idx="10">
                  <c:v>890163.58000000007</c:v>
                </c:pt>
              </c:numCache>
            </c:numRef>
          </c:val>
          <c:extLst>
            <c:ext xmlns:c16="http://schemas.microsoft.com/office/drawing/2014/chart" uri="{C3380CC4-5D6E-409C-BE32-E72D297353CC}">
              <c16:uniqueId val="{00000000-AF51-44F7-91F9-3515B775C8EB}"/>
            </c:ext>
          </c:extLst>
        </c:ser>
        <c:dLbls>
          <c:showLegendKey val="0"/>
          <c:showVal val="0"/>
          <c:showCatName val="0"/>
          <c:showSerName val="0"/>
          <c:showPercent val="0"/>
          <c:showBubbleSize val="0"/>
        </c:dLbls>
        <c:gapWidth val="150"/>
        <c:shape val="box"/>
        <c:axId val="90803560"/>
        <c:axId val="90805200"/>
        <c:axId val="567926208"/>
      </c:bar3DChart>
      <c:catAx>
        <c:axId val="90803560"/>
        <c:scaling>
          <c:orientation val="minMax"/>
        </c:scaling>
        <c:delete val="0"/>
        <c:axPos val="b"/>
        <c:numFmt formatCode="General" sourceLinked="1"/>
        <c:majorTickMark val="none"/>
        <c:minorTickMark val="none"/>
        <c:tickLblPos val="nextTo"/>
        <c:spPr>
          <a:noFill/>
          <a:ln>
            <a:noFill/>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805200"/>
        <c:crosses val="autoZero"/>
        <c:auto val="1"/>
        <c:lblAlgn val="ctr"/>
        <c:lblOffset val="100"/>
        <c:noMultiLvlLbl val="0"/>
      </c:catAx>
      <c:valAx>
        <c:axId val="90805200"/>
        <c:scaling>
          <c:orientation val="minMax"/>
          <c:max val="8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803560"/>
        <c:crosses val="autoZero"/>
        <c:crossBetween val="between"/>
      </c:valAx>
      <c:serAx>
        <c:axId val="567926208"/>
        <c:scaling>
          <c:orientation val="minMax"/>
        </c:scaling>
        <c:delete val="1"/>
        <c:axPos val="b"/>
        <c:majorTickMark val="none"/>
        <c:minorTickMark val="none"/>
        <c:tickLblPos val="nextTo"/>
        <c:crossAx val="90805200"/>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FOR SEMINAR.xlsx]Sheet1!PivotTable15</c:name>
    <c:fmtId val="3"/>
  </c:pivotSource>
  <c:chart>
    <c:autoTitleDeleted val="1"/>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sp3d/>
        </c:spPr>
        <c:marker>
          <c:symbol val="none"/>
        </c:marker>
      </c:pivotFmt>
      <c:pivotFmt>
        <c:idx val="2"/>
        <c:spPr>
          <a:solidFill>
            <a:schemeClr val="accent1"/>
          </a:solidFill>
          <a:ln>
            <a:noFill/>
          </a:ln>
          <a:effectLst/>
          <a:sp3d/>
        </c:spPr>
        <c:marker>
          <c:symbol val="none"/>
        </c:marker>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Sheet1!$G$59</c:f>
              <c:strCache>
                <c:ptCount val="1"/>
                <c:pt idx="0">
                  <c:v>Total</c:v>
                </c:pt>
              </c:strCache>
            </c:strRef>
          </c:tx>
          <c:spPr>
            <a:solidFill>
              <a:schemeClr val="accent1"/>
            </a:solidFill>
            <a:ln>
              <a:noFill/>
            </a:ln>
            <a:effectLst/>
            <a:sp3d/>
          </c:spPr>
          <c:invertIfNegative val="0"/>
          <c:cat>
            <c:strRef>
              <c:f>Sheet1!$F$60:$F$70</c:f>
              <c:strCache>
                <c:ptCount val="10"/>
                <c:pt idx="0">
                  <c:v>Vehicle Damage</c:v>
                </c:pt>
                <c:pt idx="1">
                  <c:v>Interior structural damage</c:v>
                </c:pt>
                <c:pt idx="2">
                  <c:v>Contusion, bruise</c:v>
                </c:pt>
                <c:pt idx="3">
                  <c:v>Strain</c:v>
                </c:pt>
                <c:pt idx="4">
                  <c:v>Fracture</c:v>
                </c:pt>
                <c:pt idx="5">
                  <c:v>Exterior structural damage</c:v>
                </c:pt>
                <c:pt idx="6">
                  <c:v>Laceration, open wound</c:v>
                </c:pt>
                <c:pt idx="7">
                  <c:v>Contents</c:v>
                </c:pt>
                <c:pt idx="8">
                  <c:v>Property exterior</c:v>
                </c:pt>
                <c:pt idx="9">
                  <c:v>Building services</c:v>
                </c:pt>
              </c:strCache>
            </c:strRef>
          </c:cat>
          <c:val>
            <c:numRef>
              <c:f>Sheet1!$G$60:$G$70</c:f>
              <c:numCache>
                <c:formatCode>General</c:formatCode>
                <c:ptCount val="10"/>
                <c:pt idx="0">
                  <c:v>1383</c:v>
                </c:pt>
                <c:pt idx="1">
                  <c:v>707</c:v>
                </c:pt>
                <c:pt idx="2">
                  <c:v>476</c:v>
                </c:pt>
                <c:pt idx="3">
                  <c:v>456</c:v>
                </c:pt>
                <c:pt idx="4">
                  <c:v>405</c:v>
                </c:pt>
                <c:pt idx="5">
                  <c:v>281</c:v>
                </c:pt>
                <c:pt idx="6">
                  <c:v>263</c:v>
                </c:pt>
                <c:pt idx="7">
                  <c:v>258</c:v>
                </c:pt>
                <c:pt idx="8">
                  <c:v>227</c:v>
                </c:pt>
                <c:pt idx="9">
                  <c:v>215</c:v>
                </c:pt>
              </c:numCache>
            </c:numRef>
          </c:val>
          <c:extLst>
            <c:ext xmlns:c16="http://schemas.microsoft.com/office/drawing/2014/chart" uri="{C3380CC4-5D6E-409C-BE32-E72D297353CC}">
              <c16:uniqueId val="{00000000-9719-4139-B532-919F611AACE6}"/>
            </c:ext>
          </c:extLst>
        </c:ser>
        <c:dLbls>
          <c:showLegendKey val="0"/>
          <c:showVal val="0"/>
          <c:showCatName val="0"/>
          <c:showSerName val="0"/>
          <c:showPercent val="0"/>
          <c:showBubbleSize val="0"/>
        </c:dLbls>
        <c:gapWidth val="150"/>
        <c:shape val="box"/>
        <c:axId val="474643312"/>
        <c:axId val="474651512"/>
        <c:axId val="567930168"/>
      </c:bar3DChart>
      <c:catAx>
        <c:axId val="474643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651512"/>
        <c:crosses val="autoZero"/>
        <c:auto val="1"/>
        <c:lblAlgn val="ctr"/>
        <c:lblOffset val="100"/>
        <c:noMultiLvlLbl val="0"/>
      </c:catAx>
      <c:valAx>
        <c:axId val="474651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643312"/>
        <c:crosses val="autoZero"/>
        <c:crossBetween val="between"/>
      </c:valAx>
      <c:serAx>
        <c:axId val="567930168"/>
        <c:scaling>
          <c:orientation val="minMax"/>
        </c:scaling>
        <c:delete val="1"/>
        <c:axPos val="b"/>
        <c:majorTickMark val="none"/>
        <c:minorTickMark val="none"/>
        <c:tickLblPos val="nextTo"/>
        <c:crossAx val="474651512"/>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FOR SEMINAR.xlsx]Sheet1!PivotTable4</c:name>
    <c:fmtId val="16"/>
  </c:pivotSource>
  <c:chart>
    <c:autoTitleDeleted val="1"/>
    <c:pivotFmts>
      <c:pivotFmt>
        <c:idx val="0"/>
        <c:spPr>
          <a:solidFill>
            <a:schemeClr val="accent1"/>
          </a:solidFill>
          <a:ln>
            <a:noFill/>
          </a:ln>
          <a:effectLst/>
          <a:sp3d/>
        </c:spPr>
        <c:marker>
          <c:symbol val="none"/>
        </c:marker>
      </c:pivotFmt>
      <c:pivotFmt>
        <c:idx val="1"/>
        <c:spPr>
          <a:solidFill>
            <a:schemeClr val="accent1"/>
          </a:solidFill>
          <a:ln>
            <a:noFill/>
          </a:ln>
          <a:effectLst/>
          <a:sp3d/>
        </c:spPr>
        <c:marker>
          <c:symbol val="none"/>
        </c:marker>
      </c:pivotFmt>
      <c:pivotFmt>
        <c:idx val="2"/>
        <c:spPr>
          <a:solidFill>
            <a:schemeClr val="accent1"/>
          </a:solidFill>
          <a:ln>
            <a:noFill/>
          </a:ln>
          <a:effectLst/>
          <a:sp3d/>
        </c:spPr>
        <c:marker>
          <c:symbol val="none"/>
        </c:marker>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Sheet1!$E$17</c:f>
              <c:strCache>
                <c:ptCount val="1"/>
                <c:pt idx="0">
                  <c:v>Total</c:v>
                </c:pt>
              </c:strCache>
            </c:strRef>
          </c:tx>
          <c:spPr>
            <a:solidFill>
              <a:schemeClr val="accent1"/>
            </a:solidFill>
            <a:ln>
              <a:noFill/>
            </a:ln>
            <a:effectLst/>
            <a:sp3d/>
          </c:spPr>
          <c:invertIfNegative val="0"/>
          <c:cat>
            <c:strRef>
              <c:f>Sheet1!$D$18:$D$28</c:f>
              <c:strCache>
                <c:ptCount val="10"/>
                <c:pt idx="0">
                  <c:v>Interior structural damage</c:v>
                </c:pt>
                <c:pt idx="1">
                  <c:v>Combined exterior/interior struc. damage</c:v>
                </c:pt>
                <c:pt idx="2">
                  <c:v>Exterior structural damage</c:v>
                </c:pt>
                <c:pt idx="3">
                  <c:v>Vehicle Damage</c:v>
                </c:pt>
                <c:pt idx="4">
                  <c:v>Building services</c:v>
                </c:pt>
                <c:pt idx="5">
                  <c:v>Psychological Problems/mental anguish</c:v>
                </c:pt>
                <c:pt idx="6">
                  <c:v>Fracture</c:v>
                </c:pt>
                <c:pt idx="7">
                  <c:v>Torn cartilage/ligament/tendon</c:v>
                </c:pt>
                <c:pt idx="8">
                  <c:v>No physical injury</c:v>
                </c:pt>
                <c:pt idx="9">
                  <c:v>Contents</c:v>
                </c:pt>
              </c:strCache>
            </c:strRef>
          </c:cat>
          <c:val>
            <c:numRef>
              <c:f>Sheet1!$E$18:$E$28</c:f>
              <c:numCache>
                <c:formatCode>"$"#,##0</c:formatCode>
                <c:ptCount val="10"/>
                <c:pt idx="0">
                  <c:v>9167160.1399999913</c:v>
                </c:pt>
                <c:pt idx="1">
                  <c:v>9084070.6300000008</c:v>
                </c:pt>
                <c:pt idx="2">
                  <c:v>2824008.8399999985</c:v>
                </c:pt>
                <c:pt idx="3">
                  <c:v>2801331.7000000048</c:v>
                </c:pt>
                <c:pt idx="4">
                  <c:v>2023528.8699999994</c:v>
                </c:pt>
                <c:pt idx="5">
                  <c:v>1786557.7100000004</c:v>
                </c:pt>
                <c:pt idx="6">
                  <c:v>1693928.04</c:v>
                </c:pt>
                <c:pt idx="7">
                  <c:v>1259448.8800000004</c:v>
                </c:pt>
                <c:pt idx="8">
                  <c:v>1198319.67</c:v>
                </c:pt>
                <c:pt idx="9">
                  <c:v>1166131.5299999993</c:v>
                </c:pt>
              </c:numCache>
            </c:numRef>
          </c:val>
          <c:extLst>
            <c:ext xmlns:c16="http://schemas.microsoft.com/office/drawing/2014/chart" uri="{C3380CC4-5D6E-409C-BE32-E72D297353CC}">
              <c16:uniqueId val="{00000000-23C2-408A-B4AE-AFE451988C50}"/>
            </c:ext>
          </c:extLst>
        </c:ser>
        <c:dLbls>
          <c:showLegendKey val="0"/>
          <c:showVal val="0"/>
          <c:showCatName val="0"/>
          <c:showSerName val="0"/>
          <c:showPercent val="0"/>
          <c:showBubbleSize val="0"/>
        </c:dLbls>
        <c:gapWidth val="150"/>
        <c:shape val="box"/>
        <c:axId val="746978336"/>
        <c:axId val="746981288"/>
        <c:axId val="0"/>
      </c:bar3DChart>
      <c:catAx>
        <c:axId val="746978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81288"/>
        <c:crosses val="autoZero"/>
        <c:auto val="1"/>
        <c:lblAlgn val="ctr"/>
        <c:lblOffset val="100"/>
        <c:noMultiLvlLbl val="0"/>
      </c:catAx>
      <c:valAx>
        <c:axId val="7469812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9783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Average Claim Incurred by Total Lag</a:t>
            </a:r>
          </a:p>
        </c:rich>
      </c:tx>
      <c:layout>
        <c:manualLayout>
          <c:xMode val="edge"/>
          <c:yMode val="edge"/>
          <c:x val="0.24857111592205092"/>
          <c:y val="3.611111111111110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'[MCC 000020 Claim Lag Summary 2016.xlsx]data_Charts_1_3'!$B$1</c:f>
              <c:strCache>
                <c:ptCount val="1"/>
                <c:pt idx="0">
                  <c:v>Claims within threshold</c:v>
                </c:pt>
              </c:strCache>
            </c:strRef>
          </c:tx>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Lbl>
              <c:idx val="0"/>
              <c:layout>
                <c:manualLayout>
                  <c:x val="-8.17995910020449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3C-4CE2-9802-F509A2E17EAC}"/>
                </c:ext>
              </c:extLst>
            </c:dLbl>
            <c:dLbl>
              <c:idx val="4"/>
              <c:layout>
                <c:manualLayout>
                  <c:x val="-9.81595092024539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3C-4CE2-9802-F509A2E17EAC}"/>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'[MCC 000020 Claim Lag Summary 2016.xlsx]data_Charts_1_3'!$A$2:$A$6</c:f>
              <c:strCache>
                <c:ptCount val="5"/>
                <c:pt idx="0">
                  <c:v>A*: Auto Coverages</c:v>
                </c:pt>
                <c:pt idx="1">
                  <c:v>C*: Crime Coverages</c:v>
                </c:pt>
                <c:pt idx="2">
                  <c:v>G*: General Liability Coverages</c:v>
                </c:pt>
                <c:pt idx="3">
                  <c:v>P*: Property Coverages</c:v>
                </c:pt>
                <c:pt idx="4">
                  <c:v>W*: Compensation Coverages</c:v>
                </c:pt>
              </c:strCache>
            </c:strRef>
          </c:cat>
          <c:val>
            <c:numRef>
              <c:f>'[MCC 000020 Claim Lag Summary 2016.xlsx]data_Charts_1_3'!$B$2:$B$6</c:f>
              <c:numCache>
                <c:formatCode>General</c:formatCode>
                <c:ptCount val="5"/>
                <c:pt idx="0">
                  <c:v>1864.3979999999999</c:v>
                </c:pt>
                <c:pt idx="1">
                  <c:v>11738</c:v>
                </c:pt>
                <c:pt idx="2">
                  <c:v>2664.1740709999999</c:v>
                </c:pt>
                <c:pt idx="3">
                  <c:v>10686.641302</c:v>
                </c:pt>
                <c:pt idx="4">
                  <c:v>5434.4965979999997</c:v>
                </c:pt>
              </c:numCache>
            </c:numRef>
          </c:val>
          <c:extLst>
            <c:ext xmlns:c16="http://schemas.microsoft.com/office/drawing/2014/chart" uri="{C3380CC4-5D6E-409C-BE32-E72D297353CC}">
              <c16:uniqueId val="{00000002-C23C-4CE2-9802-F509A2E17EAC}"/>
            </c:ext>
          </c:extLst>
        </c:ser>
        <c:ser>
          <c:idx val="1"/>
          <c:order val="1"/>
          <c:tx>
            <c:strRef>
              <c:f>'[MCC 000020 Claim Lag Summary 2016.xlsx]data_Charts_1_3'!$C$1</c:f>
              <c:strCache>
                <c:ptCount val="1"/>
                <c:pt idx="0">
                  <c:v>Claims above threshold</c:v>
                </c:pt>
              </c:strCache>
            </c:strRef>
          </c:tx>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3C-4CE2-9802-F509A2E17EAC}"/>
                </c:ext>
              </c:extLst>
            </c:dLbl>
            <c:dLbl>
              <c:idx val="1"/>
              <c:layout>
                <c:manualLayout>
                  <c:x val="8.17995910020449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3C-4CE2-9802-F509A2E17EA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3C-4CE2-9802-F509A2E17EAC}"/>
                </c:ext>
              </c:extLst>
            </c:dLbl>
            <c:dLbl>
              <c:idx val="3"/>
              <c:layout>
                <c:manualLayout>
                  <c:x val="6.54396728016359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3C-4CE2-9802-F509A2E17EAC}"/>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3C-4CE2-9802-F509A2E17EAC}"/>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'[MCC 000020 Claim Lag Summary 2016.xlsx]data_Charts_1_3'!$A$2:$A$6</c:f>
              <c:strCache>
                <c:ptCount val="5"/>
                <c:pt idx="0">
                  <c:v>A*: Auto Coverages</c:v>
                </c:pt>
                <c:pt idx="1">
                  <c:v>C*: Crime Coverages</c:v>
                </c:pt>
                <c:pt idx="2">
                  <c:v>G*: General Liability Coverages</c:v>
                </c:pt>
                <c:pt idx="3">
                  <c:v>P*: Property Coverages</c:v>
                </c:pt>
                <c:pt idx="4">
                  <c:v>W*: Compensation Coverages</c:v>
                </c:pt>
              </c:strCache>
            </c:strRef>
          </c:cat>
          <c:val>
            <c:numRef>
              <c:f>'[MCC 000020 Claim Lag Summary 2016.xlsx]data_Charts_1_3'!$C$2:$C$6</c:f>
              <c:numCache>
                <c:formatCode>General</c:formatCode>
                <c:ptCount val="5"/>
                <c:pt idx="0">
                  <c:v>23143.554166999998</c:v>
                </c:pt>
                <c:pt idx="1">
                  <c:v>7680.2725</c:v>
                </c:pt>
                <c:pt idx="2">
                  <c:v>7626.1104409999998</c:v>
                </c:pt>
                <c:pt idx="3">
                  <c:v>5482.0930259999996</c:v>
                </c:pt>
                <c:pt idx="4">
                  <c:v>16504.085714000001</c:v>
                </c:pt>
              </c:numCache>
            </c:numRef>
          </c:val>
          <c:extLst>
            <c:ext xmlns:c16="http://schemas.microsoft.com/office/drawing/2014/chart" uri="{C3380CC4-5D6E-409C-BE32-E72D297353CC}">
              <c16:uniqueId val="{00000008-C23C-4CE2-9802-F509A2E17EAC}"/>
            </c:ext>
          </c:extLst>
        </c:ser>
        <c:dLbls>
          <c:showLegendKey val="0"/>
          <c:showVal val="0"/>
          <c:showCatName val="0"/>
          <c:showSerName val="0"/>
          <c:showPercent val="0"/>
          <c:showBubbleSize val="0"/>
        </c:dLbls>
        <c:gapWidth val="150"/>
        <c:axId val="84880000"/>
        <c:axId val="84910464"/>
      </c:barChart>
      <c:catAx>
        <c:axId val="84880000"/>
        <c:scaling>
          <c:orientation val="minMax"/>
        </c:scaling>
        <c:delete val="0"/>
        <c:axPos val="b"/>
        <c:numFmt formatCode="General" sourceLinked="0"/>
        <c:majorTickMark val="none"/>
        <c:minorTickMark val="none"/>
        <c:tickLblPos val="low"/>
        <c:spPr>
          <a:noFill/>
          <a:ln w="12700" cap="rnd"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4910464"/>
        <c:crosses val="autoZero"/>
        <c:auto val="0"/>
        <c:lblAlgn val="ctr"/>
        <c:lblOffset val="100"/>
        <c:noMultiLvlLbl val="0"/>
      </c:catAx>
      <c:valAx>
        <c:axId val="84910464"/>
        <c:scaling>
          <c:orientation val="minMax"/>
        </c:scaling>
        <c:delete val="0"/>
        <c:axPos val="l"/>
        <c:majorGridlines>
          <c:spPr>
            <a:ln w="12700" cap="rnd" cmpd="sng" algn="ctr">
              <a:solidFill>
                <a:schemeClr val="tx1">
                  <a:tint val="75000"/>
                </a:schemeClr>
              </a:solidFill>
              <a:prstDash val="solid"/>
              <a:round/>
            </a:ln>
            <a:effectLst/>
          </c:spPr>
        </c:majorGridlines>
        <c:numFmt formatCode="#,##0" sourceLinked="0"/>
        <c:majorTickMark val="none"/>
        <c:minorTickMark val="none"/>
        <c:tickLblPos val="nextTo"/>
        <c:spPr>
          <a:noFill/>
          <a:ln w="12700" cap="rnd"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48800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0"/>
    <c:dispBlanksAs val="gap"/>
    <c:showDLblsOverMax val="0"/>
  </c:chart>
  <c:spPr>
    <a:noFill/>
    <a:ln w="12700" cap="rnd"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EFDE8049-04B7-4FA1-92D9-20624EB84FBA}" type="datetimeFigureOut">
              <a:rPr lang="en-US" smtClean="0"/>
              <a:t>3/28/2017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B2FC39-3B5D-4EFE-81E1-63B39C89F5AC}" type="slidenum">
              <a:rPr lang="en-US" smtClean="0"/>
              <a:t>‹#›</a:t>
            </a:fld>
            <a:endParaRPr lang="en-US"/>
          </a:p>
        </p:txBody>
      </p:sp>
    </p:spTree>
    <p:extLst>
      <p:ext uri="{BB962C8B-B14F-4D97-AF65-F5344CB8AC3E}">
        <p14:creationId xmlns:p14="http://schemas.microsoft.com/office/powerpoint/2010/main" val="84604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1</a:t>
            </a:fld>
            <a:endParaRPr lang="en-US"/>
          </a:p>
        </p:txBody>
      </p:sp>
    </p:spTree>
    <p:extLst>
      <p:ext uri="{BB962C8B-B14F-4D97-AF65-F5344CB8AC3E}">
        <p14:creationId xmlns:p14="http://schemas.microsoft.com/office/powerpoint/2010/main" val="347020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RB=All Risk</a:t>
            </a:r>
            <a:r>
              <a:rPr lang="en-US" baseline="0" dirty="0"/>
              <a:t> Buildings</a:t>
            </a:r>
          </a:p>
          <a:p>
            <a:r>
              <a:rPr lang="en-US" baseline="0" dirty="0"/>
              <a:t>AP=Auto Physical Damage</a:t>
            </a:r>
          </a:p>
          <a:p>
            <a:r>
              <a:rPr lang="en-US" baseline="0" dirty="0"/>
              <a:t>WC=Workers Compensation</a:t>
            </a:r>
          </a:p>
          <a:p>
            <a:r>
              <a:rPr lang="en-US" baseline="0" dirty="0"/>
              <a:t>GB=General Liability</a:t>
            </a:r>
          </a:p>
          <a:p>
            <a:r>
              <a:rPr lang="en-US" baseline="0" dirty="0"/>
              <a:t>RC=All Risk Contents</a:t>
            </a:r>
          </a:p>
          <a:p>
            <a:r>
              <a:rPr lang="en-US" baseline="0" dirty="0"/>
              <a:t>AD=Auto Liability Property Damage </a:t>
            </a:r>
          </a:p>
          <a:p>
            <a:r>
              <a:rPr lang="en-US" baseline="0" dirty="0"/>
              <a:t>EP=Employment Practices Liability</a:t>
            </a:r>
          </a:p>
          <a:p>
            <a:r>
              <a:rPr lang="en-US" baseline="0" dirty="0"/>
              <a:t>GD=General Liability Property Damage</a:t>
            </a:r>
          </a:p>
          <a:p>
            <a:r>
              <a:rPr lang="en-US" baseline="0" dirty="0"/>
              <a:t>CM=Crime Money &amp; Securities</a:t>
            </a:r>
          </a:p>
          <a:p>
            <a:r>
              <a:rPr lang="en-US" baseline="0" dirty="0"/>
              <a:t>PI=Personal Injury</a:t>
            </a:r>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23</a:t>
            </a:fld>
            <a:endParaRPr lang="en-US"/>
          </a:p>
        </p:txBody>
      </p:sp>
    </p:spTree>
    <p:extLst>
      <p:ext uri="{BB962C8B-B14F-4D97-AF65-F5344CB8AC3E}">
        <p14:creationId xmlns:p14="http://schemas.microsoft.com/office/powerpoint/2010/main" val="19888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FF=Fidelity and Forgery</a:t>
            </a:r>
          </a:p>
          <a:p>
            <a:r>
              <a:rPr lang="en-US" dirty="0"/>
              <a:t>AB=Auto Liability Bodily</a:t>
            </a:r>
            <a:r>
              <a:rPr lang="en-US" baseline="0" dirty="0"/>
              <a:t> Injury</a:t>
            </a:r>
          </a:p>
          <a:p>
            <a:r>
              <a:rPr lang="en-US" baseline="0" dirty="0"/>
              <a:t>AN=Auto No Fault</a:t>
            </a:r>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24</a:t>
            </a:fld>
            <a:endParaRPr lang="en-US"/>
          </a:p>
        </p:txBody>
      </p:sp>
    </p:spTree>
    <p:extLst>
      <p:ext uri="{BB962C8B-B14F-4D97-AF65-F5344CB8AC3E}">
        <p14:creationId xmlns:p14="http://schemas.microsoft.com/office/powerpoint/2010/main" val="364869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is actually alphabetical</a:t>
            </a:r>
          </a:p>
        </p:txBody>
      </p:sp>
      <p:sp>
        <p:nvSpPr>
          <p:cNvPr id="4" name="Slide Number Placeholder 3"/>
          <p:cNvSpPr>
            <a:spLocks noGrp="1"/>
          </p:cNvSpPr>
          <p:nvPr>
            <p:ph type="sldNum" sz="quarter" idx="10"/>
          </p:nvPr>
        </p:nvSpPr>
        <p:spPr/>
        <p:txBody>
          <a:bodyPr/>
          <a:lstStyle/>
          <a:p>
            <a:fld id="{BAB2FC39-3B5D-4EFE-81E1-63B39C89F5AC}" type="slidenum">
              <a:rPr lang="en-US" smtClean="0"/>
              <a:t>25</a:t>
            </a:fld>
            <a:endParaRPr lang="en-US"/>
          </a:p>
        </p:txBody>
      </p:sp>
    </p:spTree>
    <p:extLst>
      <p:ext uri="{BB962C8B-B14F-4D97-AF65-F5344CB8AC3E}">
        <p14:creationId xmlns:p14="http://schemas.microsoft.com/office/powerpoint/2010/main" val="69388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Threshold</a:t>
            </a:r>
            <a:r>
              <a:rPr lang="en-US" baseline="0" dirty="0"/>
              <a:t> is 1-5 days, Above Threshold = &gt;5 days.</a:t>
            </a:r>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31</a:t>
            </a:fld>
            <a:endParaRPr lang="en-US"/>
          </a:p>
        </p:txBody>
      </p:sp>
    </p:spTree>
    <p:extLst>
      <p:ext uri="{BB962C8B-B14F-4D97-AF65-F5344CB8AC3E}">
        <p14:creationId xmlns:p14="http://schemas.microsoft.com/office/powerpoint/2010/main" val="1925482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leased</a:t>
            </a:r>
            <a:r>
              <a:rPr lang="en-US" baseline="0" dirty="0"/>
              <a:t> premises it is still your duty to maintain reasonable control over your property.  Make sure you conduct periodic inspections to make sure the lessee is complying with the minimum safety and security standards.</a:t>
            </a:r>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33</a:t>
            </a:fld>
            <a:endParaRPr lang="en-US"/>
          </a:p>
        </p:txBody>
      </p:sp>
    </p:spTree>
    <p:extLst>
      <p:ext uri="{BB962C8B-B14F-4D97-AF65-F5344CB8AC3E}">
        <p14:creationId xmlns:p14="http://schemas.microsoft.com/office/powerpoint/2010/main" val="95085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C113C32-C15B-4CCC-BCC2-B509B0D0580B}" type="slidenum">
              <a:rPr lang="en-US" smtClean="0"/>
              <a:pPr/>
              <a:t>34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51136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you check the old-style tables that are stored recessed in the wall.  A recent terrible loss occurred relating to these tables.</a:t>
            </a:r>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51</a:t>
            </a:fld>
            <a:endParaRPr lang="en-US"/>
          </a:p>
        </p:txBody>
      </p:sp>
    </p:spTree>
    <p:extLst>
      <p:ext uri="{BB962C8B-B14F-4D97-AF65-F5344CB8AC3E}">
        <p14:creationId xmlns:p14="http://schemas.microsoft.com/office/powerpoint/2010/main" val="268600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53</a:t>
            </a:fld>
            <a:endParaRPr lang="en-US"/>
          </a:p>
        </p:txBody>
      </p:sp>
    </p:spTree>
    <p:extLst>
      <p:ext uri="{BB962C8B-B14F-4D97-AF65-F5344CB8AC3E}">
        <p14:creationId xmlns:p14="http://schemas.microsoft.com/office/powerpoint/2010/main" val="2073448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58</a:t>
            </a:fld>
            <a:endParaRPr lang="en-US"/>
          </a:p>
        </p:txBody>
      </p:sp>
    </p:spTree>
    <p:extLst>
      <p:ext uri="{BB962C8B-B14F-4D97-AF65-F5344CB8AC3E}">
        <p14:creationId xmlns:p14="http://schemas.microsoft.com/office/powerpoint/2010/main" val="3614325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a:t>
            </a:r>
          </a:p>
        </p:txBody>
      </p:sp>
      <p:sp>
        <p:nvSpPr>
          <p:cNvPr id="4" name="Slide Number Placeholder 3"/>
          <p:cNvSpPr>
            <a:spLocks noGrp="1"/>
          </p:cNvSpPr>
          <p:nvPr>
            <p:ph type="sldNum" sz="quarter" idx="10"/>
          </p:nvPr>
        </p:nvSpPr>
        <p:spPr/>
        <p:txBody>
          <a:bodyPr/>
          <a:lstStyle/>
          <a:p>
            <a:fld id="{BAB2FC39-3B5D-4EFE-81E1-63B39C89F5AC}" type="slidenum">
              <a:rPr lang="en-US" smtClean="0"/>
              <a:t>59</a:t>
            </a:fld>
            <a:endParaRPr lang="en-US"/>
          </a:p>
        </p:txBody>
      </p:sp>
    </p:spTree>
    <p:extLst>
      <p:ext uri="{BB962C8B-B14F-4D97-AF65-F5344CB8AC3E}">
        <p14:creationId xmlns:p14="http://schemas.microsoft.com/office/powerpoint/2010/main" val="13211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96 combined years of experience!</a:t>
            </a:r>
          </a:p>
          <a:p>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3</a:t>
            </a:fld>
            <a:endParaRPr lang="en-US"/>
          </a:p>
        </p:txBody>
      </p:sp>
    </p:spTree>
    <p:extLst>
      <p:ext uri="{BB962C8B-B14F-4D97-AF65-F5344CB8AC3E}">
        <p14:creationId xmlns:p14="http://schemas.microsoft.com/office/powerpoint/2010/main" val="3006842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67</a:t>
            </a:fld>
            <a:endParaRPr lang="en-US"/>
          </a:p>
        </p:txBody>
      </p:sp>
    </p:spTree>
    <p:extLst>
      <p:ext uri="{BB962C8B-B14F-4D97-AF65-F5344CB8AC3E}">
        <p14:creationId xmlns:p14="http://schemas.microsoft.com/office/powerpoint/2010/main" val="1722453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69</a:t>
            </a:fld>
            <a:endParaRPr lang="en-US"/>
          </a:p>
        </p:txBody>
      </p:sp>
    </p:spTree>
    <p:extLst>
      <p:ext uri="{BB962C8B-B14F-4D97-AF65-F5344CB8AC3E}">
        <p14:creationId xmlns:p14="http://schemas.microsoft.com/office/powerpoint/2010/main" val="2005631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Should something test positive for lead: isolate it</a:t>
            </a:r>
            <a:r>
              <a:rPr lang="en-US" baseline="0" dirty="0"/>
              <a:t> and remove it from service</a:t>
            </a:r>
          </a:p>
          <a:p>
            <a:endParaRPr lang="en-US" dirty="0"/>
          </a:p>
          <a:p>
            <a:r>
              <a:rPr lang="en-US" dirty="0"/>
              <a:t>Schools: Flush out the lines, even in summer</a:t>
            </a:r>
          </a:p>
          <a:p>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70</a:t>
            </a:fld>
            <a:endParaRPr lang="en-US"/>
          </a:p>
        </p:txBody>
      </p:sp>
    </p:spTree>
    <p:extLst>
      <p:ext uri="{BB962C8B-B14F-4D97-AF65-F5344CB8AC3E}">
        <p14:creationId xmlns:p14="http://schemas.microsoft.com/office/powerpoint/2010/main" val="650605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B2FC39-3B5D-4EFE-81E1-63B39C89F5AC}" type="slidenum">
              <a:rPr lang="en-US" smtClean="0"/>
              <a:t>78</a:t>
            </a:fld>
            <a:endParaRPr lang="en-US"/>
          </a:p>
        </p:txBody>
      </p:sp>
    </p:spTree>
    <p:extLst>
      <p:ext uri="{BB962C8B-B14F-4D97-AF65-F5344CB8AC3E}">
        <p14:creationId xmlns:p14="http://schemas.microsoft.com/office/powerpoint/2010/main" val="190522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a:t>
            </a:r>
            <a:r>
              <a:rPr lang="en-US" baseline="0" dirty="0"/>
              <a:t> in as Lansing Catholic  5091    LP Report: 7/25/2011</a:t>
            </a:r>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79</a:t>
            </a:fld>
            <a:endParaRPr lang="en-US"/>
          </a:p>
        </p:txBody>
      </p:sp>
    </p:spTree>
    <p:extLst>
      <p:ext uri="{BB962C8B-B14F-4D97-AF65-F5344CB8AC3E}">
        <p14:creationId xmlns:p14="http://schemas.microsoft.com/office/powerpoint/2010/main" val="364739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4</a:t>
            </a:fld>
            <a:endParaRPr lang="en-US"/>
          </a:p>
        </p:txBody>
      </p:sp>
    </p:spTree>
    <p:extLst>
      <p:ext uri="{BB962C8B-B14F-4D97-AF65-F5344CB8AC3E}">
        <p14:creationId xmlns:p14="http://schemas.microsoft.com/office/powerpoint/2010/main" val="3057662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7</a:t>
            </a:fld>
            <a:endParaRPr lang="en-US"/>
          </a:p>
        </p:txBody>
      </p:sp>
    </p:spTree>
    <p:extLst>
      <p:ext uri="{BB962C8B-B14F-4D97-AF65-F5344CB8AC3E}">
        <p14:creationId xmlns:p14="http://schemas.microsoft.com/office/powerpoint/2010/main" val="171209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8</a:t>
            </a:fld>
            <a:endParaRPr lang="en-US"/>
          </a:p>
        </p:txBody>
      </p:sp>
    </p:spTree>
    <p:extLst>
      <p:ext uri="{BB962C8B-B14F-4D97-AF65-F5344CB8AC3E}">
        <p14:creationId xmlns:p14="http://schemas.microsoft.com/office/powerpoint/2010/main" val="361931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Light</a:t>
            </a:r>
            <a:r>
              <a:rPr lang="en-US" baseline="0" dirty="0"/>
              <a:t> Duty</a:t>
            </a:r>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9</a:t>
            </a:fld>
            <a:endParaRPr lang="en-US"/>
          </a:p>
        </p:txBody>
      </p:sp>
    </p:spTree>
    <p:extLst>
      <p:ext uri="{BB962C8B-B14F-4D97-AF65-F5344CB8AC3E}">
        <p14:creationId xmlns:p14="http://schemas.microsoft.com/office/powerpoint/2010/main" val="136747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Level of benefits</a:t>
            </a:r>
          </a:p>
        </p:txBody>
      </p:sp>
      <p:sp>
        <p:nvSpPr>
          <p:cNvPr id="4" name="Slide Number Placeholder 3"/>
          <p:cNvSpPr>
            <a:spLocks noGrp="1"/>
          </p:cNvSpPr>
          <p:nvPr>
            <p:ph type="sldNum" sz="quarter" idx="10"/>
          </p:nvPr>
        </p:nvSpPr>
        <p:spPr/>
        <p:txBody>
          <a:bodyPr/>
          <a:lstStyle/>
          <a:p>
            <a:fld id="{BAB2FC39-3B5D-4EFE-81E1-63B39C89F5AC}" type="slidenum">
              <a:rPr lang="en-US" smtClean="0"/>
              <a:t>10</a:t>
            </a:fld>
            <a:endParaRPr lang="en-US"/>
          </a:p>
        </p:txBody>
      </p:sp>
    </p:spTree>
    <p:extLst>
      <p:ext uri="{BB962C8B-B14F-4D97-AF65-F5344CB8AC3E}">
        <p14:creationId xmlns:p14="http://schemas.microsoft.com/office/powerpoint/2010/main" val="429433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13</a:t>
            </a:fld>
            <a:endParaRPr lang="en-US"/>
          </a:p>
        </p:txBody>
      </p:sp>
    </p:spTree>
    <p:extLst>
      <p:ext uri="{BB962C8B-B14F-4D97-AF65-F5344CB8AC3E}">
        <p14:creationId xmlns:p14="http://schemas.microsoft.com/office/powerpoint/2010/main" val="134101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to take policy summary sheet with you</a:t>
            </a:r>
            <a:r>
              <a:rPr lang="en-US" baseline="0" dirty="0"/>
              <a:t> on a trip.</a:t>
            </a:r>
            <a:endParaRPr lang="en-US" dirty="0"/>
          </a:p>
        </p:txBody>
      </p:sp>
      <p:sp>
        <p:nvSpPr>
          <p:cNvPr id="4" name="Slide Number Placeholder 3"/>
          <p:cNvSpPr>
            <a:spLocks noGrp="1"/>
          </p:cNvSpPr>
          <p:nvPr>
            <p:ph type="sldNum" sz="quarter" idx="10"/>
          </p:nvPr>
        </p:nvSpPr>
        <p:spPr/>
        <p:txBody>
          <a:bodyPr/>
          <a:lstStyle/>
          <a:p>
            <a:fld id="{BAB2FC39-3B5D-4EFE-81E1-63B39C89F5AC}" type="slidenum">
              <a:rPr lang="en-US" smtClean="0"/>
              <a:t>15</a:t>
            </a:fld>
            <a:endParaRPr lang="en-US"/>
          </a:p>
        </p:txBody>
      </p:sp>
    </p:spTree>
    <p:extLst>
      <p:ext uri="{BB962C8B-B14F-4D97-AF65-F5344CB8AC3E}">
        <p14:creationId xmlns:p14="http://schemas.microsoft.com/office/powerpoint/2010/main" val="399731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60151B-2C7D-43C6-AFFF-B55E3BBCF9C5}"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226888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60151B-2C7D-43C6-AFFF-B55E3BBCF9C5}"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411296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60151B-2C7D-43C6-AFFF-B55E3BBCF9C5}"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3EC5A-B4A6-4190-A9BC-E615AC7C406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8038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60151B-2C7D-43C6-AFFF-B55E3BBCF9C5}"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3972438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60151B-2C7D-43C6-AFFF-B55E3BBCF9C5}"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3EC5A-B4A6-4190-A9BC-E615AC7C406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9573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60151B-2C7D-43C6-AFFF-B55E3BBCF9C5}"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250151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60151B-2C7D-43C6-AFFF-B55E3BBCF9C5}"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3660298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60151B-2C7D-43C6-AFFF-B55E3BBCF9C5}"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71510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60151B-2C7D-43C6-AFFF-B55E3BBCF9C5}"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223513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60151B-2C7D-43C6-AFFF-B55E3BBCF9C5}"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210842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60151B-2C7D-43C6-AFFF-B55E3BBCF9C5}"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32799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60151B-2C7D-43C6-AFFF-B55E3BBCF9C5}"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85079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60151B-2C7D-43C6-AFFF-B55E3BBCF9C5}"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189133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151B-2C7D-43C6-AFFF-B55E3BBCF9C5}"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144361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60151B-2C7D-43C6-AFFF-B55E3BBCF9C5}"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55351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60151B-2C7D-43C6-AFFF-B55E3BBCF9C5}"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3EC5A-B4A6-4190-A9BC-E615AC7C406E}" type="slidenum">
              <a:rPr lang="en-US" smtClean="0"/>
              <a:t>‹#›</a:t>
            </a:fld>
            <a:endParaRPr lang="en-US"/>
          </a:p>
        </p:txBody>
      </p:sp>
    </p:spTree>
    <p:extLst>
      <p:ext uri="{BB962C8B-B14F-4D97-AF65-F5344CB8AC3E}">
        <p14:creationId xmlns:p14="http://schemas.microsoft.com/office/powerpoint/2010/main" val="407644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60151B-2C7D-43C6-AFFF-B55E3BBCF9C5}" type="datetimeFigureOut">
              <a:rPr lang="en-US" smtClean="0"/>
              <a:t>3/28/2017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543EC5A-B4A6-4190-A9BC-E615AC7C406E}" type="slidenum">
              <a:rPr lang="en-US" smtClean="0"/>
              <a:t>‹#›</a:t>
            </a:fld>
            <a:endParaRPr lang="en-US"/>
          </a:p>
        </p:txBody>
      </p:sp>
    </p:spTree>
    <p:extLst>
      <p:ext uri="{BB962C8B-B14F-4D97-AF65-F5344CB8AC3E}">
        <p14:creationId xmlns:p14="http://schemas.microsoft.com/office/powerpoint/2010/main" val="19682241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www.sas-mn.com/"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hyperlink" Target="https://www.youtube.com/watch?v=nSVsrzms8q4&amp;feature=youtu.be" TargetMode="Externa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hyperlink" Target="http://www.micatholic.org/risk-management/" TargetMode="Externa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hyperlink" Target="https://www.travelers.com/risk-control"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hyperlink" Target="http://www.gbriskcontrol.com/"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hyperlink" Target="mailto:riskmanagement@micatholic.org" TargetMode="External"/><Relationship Id="rId2" Type="http://schemas.openxmlformats.org/officeDocument/2006/relationships/hyperlink" Target="mailto:vandrews@micatholic.org" TargetMode="External"/><Relationship Id="rId1" Type="http://schemas.openxmlformats.org/officeDocument/2006/relationships/slideLayout" Target="../slideLayouts/slideLayout10.xml"/><Relationship Id="rId4" Type="http://schemas.openxmlformats.org/officeDocument/2006/relationships/hyperlink" Target="mailto:jgreenburg@micatholic.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3505712"/>
          </a:xfrm>
        </p:spPr>
        <p:txBody>
          <a:bodyPr>
            <a:normAutofit/>
          </a:bodyPr>
          <a:lstStyle/>
          <a:p>
            <a:pPr algn="ctr"/>
            <a:r>
              <a:rPr lang="en-US" sz="4000" dirty="0"/>
              <a:t>Protected Loss Fund Program Seminar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793" y="838199"/>
            <a:ext cx="3800475" cy="1333500"/>
          </a:xfrm>
          <a:prstGeom prst="rect">
            <a:avLst/>
          </a:prstGeom>
        </p:spPr>
      </p:pic>
    </p:spTree>
    <p:extLst>
      <p:ext uri="{BB962C8B-B14F-4D97-AF65-F5344CB8AC3E}">
        <p14:creationId xmlns:p14="http://schemas.microsoft.com/office/powerpoint/2010/main" val="419582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552956"/>
            <a:ext cx="8596668" cy="3488406"/>
          </a:xfrm>
        </p:spPr>
        <p:txBody>
          <a:bodyPr>
            <a:normAutofit/>
          </a:bodyPr>
          <a:lstStyle/>
          <a:p>
            <a:pPr marL="285750" indent="-285750">
              <a:buFont typeface="Arial" panose="020B0604020202020204" pitchFamily="34" charset="0"/>
              <a:buChar char="•"/>
            </a:pPr>
            <a:r>
              <a:rPr lang="en-US" sz="2000" dirty="0"/>
              <a:t>Subject to the Michigan No-Fault Statute</a:t>
            </a:r>
          </a:p>
          <a:p>
            <a:pPr marL="285750" indent="-285750">
              <a:buFont typeface="Arial" panose="020B0604020202020204" pitchFamily="34" charset="0"/>
              <a:buChar char="•"/>
            </a:pPr>
            <a:r>
              <a:rPr lang="en-US" sz="2000" dirty="0"/>
              <a:t>Priority of Benefits</a:t>
            </a:r>
          </a:p>
          <a:p>
            <a:pPr marL="285750" indent="-285750">
              <a:buFont typeface="Arial" panose="020B0604020202020204" pitchFamily="34" charset="0"/>
              <a:buChar char="•"/>
            </a:pPr>
            <a:r>
              <a:rPr lang="en-US" sz="2000" dirty="0"/>
              <a:t>Title Requirements</a:t>
            </a:r>
          </a:p>
        </p:txBody>
      </p:sp>
      <p:sp>
        <p:nvSpPr>
          <p:cNvPr id="4" name="Title 1"/>
          <p:cNvSpPr>
            <a:spLocks noGrp="1"/>
          </p:cNvSpPr>
          <p:nvPr>
            <p:ph type="title"/>
          </p:nvPr>
        </p:nvSpPr>
        <p:spPr>
          <a:xfrm>
            <a:off x="677335" y="350521"/>
            <a:ext cx="8596668" cy="1417319"/>
          </a:xfrm>
        </p:spPr>
        <p:txBody>
          <a:bodyPr>
            <a:normAutofit/>
          </a:bodyPr>
          <a:lstStyle/>
          <a:p>
            <a:pPr algn="ctr"/>
            <a:r>
              <a:rPr lang="en-US" sz="4000" dirty="0"/>
              <a:t>PLFP</a:t>
            </a:r>
            <a:br>
              <a:rPr lang="en-US" sz="4000" dirty="0"/>
            </a:br>
            <a:r>
              <a:rPr lang="en-US" sz="4000" dirty="0"/>
              <a:t>Diocesan/Parish Owned Vehicles</a:t>
            </a:r>
          </a:p>
        </p:txBody>
      </p:sp>
    </p:spTree>
    <p:extLst>
      <p:ext uri="{BB962C8B-B14F-4D97-AF65-F5344CB8AC3E}">
        <p14:creationId xmlns:p14="http://schemas.microsoft.com/office/powerpoint/2010/main" val="423180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411807"/>
            <a:ext cx="8596668" cy="4446194"/>
          </a:xfrm>
        </p:spPr>
        <p:txBody>
          <a:bodyPr/>
          <a:lstStyle/>
          <a:p>
            <a:pPr marL="285750" indent="-285750">
              <a:buFont typeface="Arial" panose="020B0604020202020204" pitchFamily="34" charset="0"/>
              <a:buChar char="•"/>
            </a:pPr>
            <a:r>
              <a:rPr lang="en-US" dirty="0"/>
              <a:t>Priest-owned vehicles</a:t>
            </a:r>
          </a:p>
          <a:p>
            <a:pPr marL="285750" indent="-285750">
              <a:buFont typeface="Arial" panose="020B0604020202020204" pitchFamily="34" charset="0"/>
              <a:buChar char="•"/>
            </a:pPr>
            <a:r>
              <a:rPr lang="en-US" dirty="0"/>
              <a:t>Separate program from PLFP vehicle coverage</a:t>
            </a:r>
          </a:p>
          <a:p>
            <a:pPr marL="285750" indent="-285750">
              <a:buFont typeface="Arial" panose="020B0604020202020204" pitchFamily="34" charset="0"/>
              <a:buChar char="•"/>
            </a:pPr>
            <a:r>
              <a:rPr lang="en-US" dirty="0"/>
              <a:t>Separate line item on parish invoice</a:t>
            </a:r>
          </a:p>
          <a:p>
            <a:pPr marL="285750" indent="-285750">
              <a:buFont typeface="Arial" panose="020B0604020202020204" pitchFamily="34" charset="0"/>
              <a:buChar char="•"/>
            </a:pPr>
            <a:r>
              <a:rPr lang="en-US" dirty="0"/>
              <a:t>First party coverage/vehicle damage</a:t>
            </a:r>
          </a:p>
          <a:p>
            <a:pPr marL="742950" lvl="1" indent="-285750">
              <a:buFont typeface="Arial" panose="020B0604020202020204" pitchFamily="34" charset="0"/>
              <a:buChar char="•"/>
            </a:pPr>
            <a:r>
              <a:rPr lang="en-US" dirty="0"/>
              <a:t>$250 deductible broad form collision</a:t>
            </a:r>
          </a:p>
          <a:p>
            <a:pPr marL="742950" lvl="1" indent="-285750">
              <a:buFont typeface="Arial" panose="020B0604020202020204" pitchFamily="34" charset="0"/>
              <a:buChar char="•"/>
            </a:pPr>
            <a:r>
              <a:rPr lang="en-US" dirty="0"/>
              <a:t>$100 Comprehensive deductible</a:t>
            </a:r>
          </a:p>
          <a:p>
            <a:pPr marL="742950" lvl="1" indent="-285750">
              <a:buFont typeface="Arial" panose="020B0604020202020204" pitchFamily="34" charset="0"/>
              <a:buChar char="•"/>
            </a:pPr>
            <a:r>
              <a:rPr lang="en-US" dirty="0"/>
              <a:t>$0 Glass damage/free replacement</a:t>
            </a:r>
          </a:p>
          <a:p>
            <a:pPr marL="742950" lvl="1" indent="-285750">
              <a:buFont typeface="Arial" panose="020B0604020202020204" pitchFamily="34" charset="0"/>
              <a:buChar char="•"/>
            </a:pPr>
            <a:r>
              <a:rPr lang="en-US" dirty="0"/>
              <a:t>$45/day rental reimbursement</a:t>
            </a:r>
          </a:p>
          <a:p>
            <a:pPr marL="742950" lvl="1" indent="-285750">
              <a:buFont typeface="Arial" panose="020B0604020202020204" pitchFamily="34" charset="0"/>
              <a:buChar char="•"/>
            </a:pPr>
            <a:r>
              <a:rPr lang="en-US" dirty="0"/>
              <a:t>$50 limit of towing/road service</a:t>
            </a:r>
          </a:p>
          <a:p>
            <a:pPr marL="742950" lvl="1" indent="-285750">
              <a:buFont typeface="Arial" panose="020B0604020202020204" pitchFamily="34" charset="0"/>
              <a:buChar char="•"/>
            </a:pPr>
            <a:r>
              <a:rPr lang="en-US" dirty="0"/>
              <a:t>Liability limit of $1,000,000 – new as of July 1, 2016</a:t>
            </a:r>
          </a:p>
        </p:txBody>
      </p:sp>
      <p:sp>
        <p:nvSpPr>
          <p:cNvPr id="4" name="Title 1"/>
          <p:cNvSpPr>
            <a:spLocks noGrp="1"/>
          </p:cNvSpPr>
          <p:nvPr>
            <p:ph type="title"/>
          </p:nvPr>
        </p:nvSpPr>
        <p:spPr>
          <a:xfrm>
            <a:off x="677335" y="381000"/>
            <a:ext cx="8596668" cy="1478280"/>
          </a:xfrm>
        </p:spPr>
        <p:txBody>
          <a:bodyPr>
            <a:normAutofit/>
          </a:bodyPr>
          <a:lstStyle/>
          <a:p>
            <a:pPr algn="ctr"/>
            <a:r>
              <a:rPr lang="en-US" sz="4000" dirty="0"/>
              <a:t>Service Programs</a:t>
            </a:r>
            <a:br>
              <a:rPr lang="en-US" sz="4000" dirty="0"/>
            </a:br>
            <a:r>
              <a:rPr lang="en-US" sz="4000" dirty="0"/>
              <a:t>Clergy Auto</a:t>
            </a:r>
          </a:p>
        </p:txBody>
      </p:sp>
    </p:spTree>
    <p:extLst>
      <p:ext uri="{BB962C8B-B14F-4D97-AF65-F5344CB8AC3E}">
        <p14:creationId xmlns:p14="http://schemas.microsoft.com/office/powerpoint/2010/main" val="46769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down)">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503860"/>
            <a:ext cx="8596668" cy="3537502"/>
          </a:xfrm>
        </p:spPr>
        <p:txBody>
          <a:bodyPr/>
          <a:lstStyle/>
          <a:p>
            <a:pPr marL="285750" indent="-285750">
              <a:buFont typeface="Arial" panose="020B0604020202020204" pitchFamily="34" charset="0"/>
              <a:buChar char="•"/>
            </a:pPr>
            <a:r>
              <a:rPr lang="en-US" dirty="0"/>
              <a:t>Summary of Coverage</a:t>
            </a:r>
          </a:p>
          <a:p>
            <a:pPr marL="742950" lvl="1" indent="-285750">
              <a:buFont typeface="Arial" panose="020B0604020202020204" pitchFamily="34" charset="0"/>
              <a:buChar char="•"/>
            </a:pPr>
            <a:r>
              <a:rPr lang="en-US" dirty="0"/>
              <a:t>$1,000,000 – new as of July 1, 2016</a:t>
            </a:r>
          </a:p>
          <a:p>
            <a:pPr marL="742950" lvl="1" indent="-285750">
              <a:buFont typeface="Arial" panose="020B0604020202020204" pitchFamily="34" charset="0"/>
              <a:buChar char="•"/>
            </a:pPr>
            <a:r>
              <a:rPr lang="en-US" dirty="0"/>
              <a:t>1 calendar date</a:t>
            </a:r>
          </a:p>
          <a:p>
            <a:pPr marL="285750" indent="-285750">
              <a:buFont typeface="Arial" panose="020B0604020202020204" pitchFamily="34" charset="0"/>
              <a:buChar char="•"/>
            </a:pPr>
            <a:r>
              <a:rPr lang="en-US" dirty="0"/>
              <a:t>Parish Control</a:t>
            </a:r>
          </a:p>
          <a:p>
            <a:pPr marL="742950" lvl="1" indent="-285750">
              <a:buFont typeface="Arial" panose="020B0604020202020204" pitchFamily="34" charset="0"/>
              <a:buChar char="•"/>
            </a:pPr>
            <a:r>
              <a:rPr lang="en-US" dirty="0"/>
              <a:t>Form completion and submitting</a:t>
            </a:r>
          </a:p>
          <a:p>
            <a:pPr marL="742950" lvl="1" indent="-285750">
              <a:buFont typeface="Arial" panose="020B0604020202020204" pitchFamily="34" charset="0"/>
              <a:buChar char="•"/>
            </a:pPr>
            <a:r>
              <a:rPr lang="en-US" dirty="0"/>
              <a:t>Payments</a:t>
            </a:r>
          </a:p>
          <a:p>
            <a:pPr marL="285750" indent="-285750">
              <a:buFont typeface="Arial" panose="020B0604020202020204" pitchFamily="34" charset="0"/>
              <a:buChar char="•"/>
            </a:pPr>
            <a:r>
              <a:rPr lang="en-US" dirty="0"/>
              <a:t>Examples this afternoon</a:t>
            </a:r>
          </a:p>
        </p:txBody>
      </p:sp>
      <p:sp>
        <p:nvSpPr>
          <p:cNvPr id="4" name="Title 1"/>
          <p:cNvSpPr>
            <a:spLocks noGrp="1"/>
          </p:cNvSpPr>
          <p:nvPr>
            <p:ph type="title"/>
          </p:nvPr>
        </p:nvSpPr>
        <p:spPr>
          <a:xfrm>
            <a:off x="677335" y="426720"/>
            <a:ext cx="8596668" cy="1584961"/>
          </a:xfrm>
        </p:spPr>
        <p:txBody>
          <a:bodyPr>
            <a:normAutofit/>
          </a:bodyPr>
          <a:lstStyle/>
          <a:p>
            <a:pPr algn="ctr"/>
            <a:r>
              <a:rPr lang="en-US" sz="4000" dirty="0"/>
              <a:t>Service Programs</a:t>
            </a:r>
            <a:br>
              <a:rPr lang="en-US" sz="4000" dirty="0"/>
            </a:br>
            <a:r>
              <a:rPr lang="en-US" sz="4000" dirty="0"/>
              <a:t>Special Events</a:t>
            </a:r>
          </a:p>
        </p:txBody>
      </p:sp>
    </p:spTree>
    <p:extLst>
      <p:ext uri="{BB962C8B-B14F-4D97-AF65-F5344CB8AC3E}">
        <p14:creationId xmlns:p14="http://schemas.microsoft.com/office/powerpoint/2010/main" val="111914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3142100"/>
            <a:ext cx="8596668" cy="3105277"/>
          </a:xfrm>
        </p:spPr>
        <p:txBody>
          <a:bodyPr/>
          <a:lstStyle/>
          <a:p>
            <a:pPr marL="285750" indent="-285750">
              <a:buFont typeface="Arial" panose="020B0604020202020204" pitchFamily="34" charset="0"/>
              <a:buChar char="•"/>
            </a:pPr>
            <a:r>
              <a:rPr lang="en-US" sz="2000" dirty="0"/>
              <a:t>Liability limit of $1,000,000</a:t>
            </a:r>
          </a:p>
          <a:p>
            <a:pPr marL="285750" indent="-285750">
              <a:buFont typeface="Arial" panose="020B0604020202020204" pitchFamily="34" charset="0"/>
              <a:buChar char="•"/>
            </a:pPr>
            <a:r>
              <a:rPr lang="en-US" sz="2000" dirty="0"/>
              <a:t>Examples of policy triggers</a:t>
            </a:r>
          </a:p>
          <a:p>
            <a:pPr marL="742950" lvl="1" indent="-285750">
              <a:buFont typeface="Arial" panose="020B0604020202020204" pitchFamily="34" charset="0"/>
              <a:buChar char="•"/>
            </a:pPr>
            <a:r>
              <a:rPr lang="en-US" dirty="0"/>
              <a:t>Dog bites</a:t>
            </a:r>
          </a:p>
          <a:p>
            <a:pPr marL="742950" lvl="1" indent="-285750">
              <a:buFont typeface="Arial" panose="020B0604020202020204" pitchFamily="34" charset="0"/>
              <a:buChar char="•"/>
            </a:pPr>
            <a:r>
              <a:rPr lang="en-US" dirty="0"/>
              <a:t>Errant golf balls</a:t>
            </a:r>
          </a:p>
          <a:p>
            <a:pPr marL="742950" lvl="1" indent="-285750">
              <a:buFont typeface="Arial" panose="020B0604020202020204" pitchFamily="34" charset="0"/>
              <a:buChar char="•"/>
            </a:pPr>
            <a:r>
              <a:rPr lang="en-US" dirty="0"/>
              <a:t>Personal Libel and Slander</a:t>
            </a:r>
          </a:p>
          <a:p>
            <a:pPr marL="285750" indent="-285750">
              <a:buFont typeface="Arial" panose="020B0604020202020204" pitchFamily="34" charset="0"/>
              <a:buChar char="•"/>
            </a:pPr>
            <a:endParaRPr lang="en-US" dirty="0"/>
          </a:p>
        </p:txBody>
      </p:sp>
      <p:sp>
        <p:nvSpPr>
          <p:cNvPr id="4" name="Title 1"/>
          <p:cNvSpPr>
            <a:spLocks noGrp="1"/>
          </p:cNvSpPr>
          <p:nvPr>
            <p:ph type="title"/>
          </p:nvPr>
        </p:nvSpPr>
        <p:spPr>
          <a:xfrm>
            <a:off x="677335" y="441960"/>
            <a:ext cx="8596668" cy="1584960"/>
          </a:xfrm>
        </p:spPr>
        <p:txBody>
          <a:bodyPr>
            <a:normAutofit/>
          </a:bodyPr>
          <a:lstStyle/>
          <a:p>
            <a:pPr algn="ctr"/>
            <a:r>
              <a:rPr lang="en-US" sz="4000" dirty="0"/>
              <a:t>Service Programs</a:t>
            </a:r>
            <a:br>
              <a:rPr lang="en-US" sz="4000" dirty="0"/>
            </a:br>
            <a:r>
              <a:rPr lang="en-US" sz="4000" dirty="0"/>
              <a:t>Priest Personal Protection Program</a:t>
            </a:r>
          </a:p>
        </p:txBody>
      </p:sp>
    </p:spTree>
    <p:extLst>
      <p:ext uri="{BB962C8B-B14F-4D97-AF65-F5344CB8AC3E}">
        <p14:creationId xmlns:p14="http://schemas.microsoft.com/office/powerpoint/2010/main" val="44945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350438"/>
            <a:ext cx="8596668" cy="3690924"/>
          </a:xfrm>
        </p:spPr>
        <p:txBody>
          <a:bodyPr>
            <a:normAutofit/>
          </a:bodyPr>
          <a:lstStyle/>
          <a:p>
            <a:pPr marL="285750" indent="-285750">
              <a:buFont typeface="Arial" panose="020B0604020202020204" pitchFamily="34" charset="0"/>
              <a:buChar char="•"/>
            </a:pPr>
            <a:r>
              <a:rPr lang="en-US" sz="2000" dirty="0"/>
              <a:t>Student Assurance Services (SAS)</a:t>
            </a:r>
          </a:p>
          <a:p>
            <a:pPr marL="285750" indent="-285750">
              <a:buFont typeface="Arial" panose="020B0604020202020204" pitchFamily="34" charset="0"/>
              <a:buChar char="•"/>
            </a:pPr>
            <a:r>
              <a:rPr lang="en-US" sz="2000" dirty="0"/>
              <a:t>Coverage for all school/religious education/sports children’s activities resulting in injury</a:t>
            </a:r>
          </a:p>
          <a:p>
            <a:pPr marL="285750" indent="-285750">
              <a:buFont typeface="Arial" panose="020B0604020202020204" pitchFamily="34" charset="0"/>
              <a:buChar char="•"/>
            </a:pPr>
            <a:r>
              <a:rPr lang="en-US" sz="2000" dirty="0"/>
              <a:t>Subject to the SAS policy limits</a:t>
            </a:r>
          </a:p>
          <a:p>
            <a:pPr marL="285750" indent="-285750">
              <a:buFont typeface="Arial" panose="020B0604020202020204" pitchFamily="34" charset="0"/>
              <a:buChar char="•"/>
            </a:pPr>
            <a:r>
              <a:rPr lang="en-US" sz="2000" dirty="0"/>
              <a:t>Excess of any health plans applicable to the child</a:t>
            </a:r>
          </a:p>
          <a:p>
            <a:pPr marL="285750" indent="-285750">
              <a:buFont typeface="Arial" panose="020B0604020202020204" pitchFamily="34" charset="0"/>
              <a:buChar char="•"/>
            </a:pPr>
            <a:r>
              <a:rPr lang="en-US" sz="2000" dirty="0"/>
              <a:t>Additional coverage for full time available through SAS for purchase</a:t>
            </a:r>
          </a:p>
          <a:p>
            <a:pPr marL="285750" indent="-285750">
              <a:buFont typeface="Arial" panose="020B0604020202020204" pitchFamily="34" charset="0"/>
              <a:buChar char="•"/>
            </a:pPr>
            <a:r>
              <a:rPr lang="en-US" sz="2000" dirty="0"/>
              <a:t>Information, coverage language and claims forms are available on SAS website: </a:t>
            </a:r>
            <a:r>
              <a:rPr lang="en-US" sz="2000" dirty="0">
                <a:hlinkClick r:id="rId2"/>
              </a:rPr>
              <a:t>www.sas-mn.com</a:t>
            </a:r>
            <a:r>
              <a:rPr lang="en-US" sz="2000" dirty="0"/>
              <a:t> </a:t>
            </a:r>
          </a:p>
        </p:txBody>
      </p:sp>
      <p:sp>
        <p:nvSpPr>
          <p:cNvPr id="4" name="Title 1"/>
          <p:cNvSpPr>
            <a:spLocks noGrp="1"/>
          </p:cNvSpPr>
          <p:nvPr>
            <p:ph type="title"/>
          </p:nvPr>
        </p:nvSpPr>
        <p:spPr>
          <a:xfrm>
            <a:off x="677335" y="381000"/>
            <a:ext cx="8596668" cy="1402080"/>
          </a:xfrm>
        </p:spPr>
        <p:txBody>
          <a:bodyPr>
            <a:normAutofit/>
          </a:bodyPr>
          <a:lstStyle/>
          <a:p>
            <a:pPr algn="ctr"/>
            <a:r>
              <a:rPr lang="en-US" sz="4000" dirty="0"/>
              <a:t>Service Programs</a:t>
            </a:r>
            <a:br>
              <a:rPr lang="en-US" sz="4000" dirty="0"/>
            </a:br>
            <a:r>
              <a:rPr lang="en-US" sz="4000" dirty="0"/>
              <a:t>Student Accident</a:t>
            </a:r>
          </a:p>
        </p:txBody>
      </p:sp>
    </p:spTree>
    <p:extLst>
      <p:ext uri="{BB962C8B-B14F-4D97-AF65-F5344CB8AC3E}">
        <p14:creationId xmlns:p14="http://schemas.microsoft.com/office/powerpoint/2010/main" val="26219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528408"/>
            <a:ext cx="8596668" cy="2781011"/>
          </a:xfrm>
        </p:spPr>
        <p:txBody>
          <a:bodyPr>
            <a:normAutofit/>
          </a:bodyPr>
          <a:lstStyle/>
          <a:p>
            <a:pPr marL="285750" indent="-285750">
              <a:buFont typeface="Arial" panose="020B0604020202020204" pitchFamily="34" charset="0"/>
              <a:buChar char="•"/>
            </a:pPr>
            <a:r>
              <a:rPr lang="en-US" sz="2000" dirty="0"/>
              <a:t>Travel </a:t>
            </a:r>
            <a:r>
              <a:rPr lang="en-US" sz="2400" dirty="0"/>
              <a:t>Accident</a:t>
            </a:r>
            <a:r>
              <a:rPr lang="en-US" sz="2000" dirty="0"/>
              <a:t> FAQs</a:t>
            </a:r>
          </a:p>
        </p:txBody>
      </p:sp>
      <p:sp>
        <p:nvSpPr>
          <p:cNvPr id="4" name="Title 1"/>
          <p:cNvSpPr>
            <a:spLocks noGrp="1"/>
          </p:cNvSpPr>
          <p:nvPr>
            <p:ph type="title"/>
          </p:nvPr>
        </p:nvSpPr>
        <p:spPr>
          <a:xfrm>
            <a:off x="677335" y="472441"/>
            <a:ext cx="8596668" cy="1432559"/>
          </a:xfrm>
        </p:spPr>
        <p:txBody>
          <a:bodyPr>
            <a:normAutofit/>
          </a:bodyPr>
          <a:lstStyle/>
          <a:p>
            <a:pPr algn="ctr"/>
            <a:r>
              <a:rPr lang="en-US" sz="4000" dirty="0"/>
              <a:t>Service Programs</a:t>
            </a:r>
            <a:br>
              <a:rPr lang="en-US" sz="4000" dirty="0"/>
            </a:br>
            <a:r>
              <a:rPr lang="en-US" sz="4000" dirty="0"/>
              <a:t>Travel Accident</a:t>
            </a:r>
          </a:p>
        </p:txBody>
      </p:sp>
    </p:spTree>
    <p:extLst>
      <p:ext uri="{BB962C8B-B14F-4D97-AF65-F5344CB8AC3E}">
        <p14:creationId xmlns:p14="http://schemas.microsoft.com/office/powerpoint/2010/main" val="31802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381122"/>
            <a:ext cx="8596668" cy="3660240"/>
          </a:xfrm>
        </p:spPr>
        <p:txBody>
          <a:bodyPr>
            <a:normAutofit/>
          </a:bodyPr>
          <a:lstStyle/>
          <a:p>
            <a:pPr marL="285750" indent="-285750">
              <a:buFont typeface="Arial" panose="020B0604020202020204" pitchFamily="34" charset="0"/>
              <a:buChar char="•"/>
            </a:pPr>
            <a:r>
              <a:rPr lang="en-US" sz="2000" dirty="0"/>
              <a:t>Comprehensive loss prevention assessments</a:t>
            </a:r>
          </a:p>
          <a:p>
            <a:pPr marL="285750" indent="-285750">
              <a:buFont typeface="Arial" panose="020B0604020202020204" pitchFamily="34" charset="0"/>
              <a:buChar char="•"/>
            </a:pPr>
            <a:r>
              <a:rPr lang="en-US" sz="2000" dirty="0"/>
              <a:t>Online resources</a:t>
            </a:r>
          </a:p>
          <a:p>
            <a:pPr marL="742950" lvl="1" indent="-285750">
              <a:buFont typeface="Arial" panose="020B0604020202020204" pitchFamily="34" charset="0"/>
              <a:buChar char="•"/>
            </a:pPr>
            <a:r>
              <a:rPr lang="en-US" sz="2000" dirty="0"/>
              <a:t>Learning Management System</a:t>
            </a:r>
          </a:p>
          <a:p>
            <a:pPr marL="742950" lvl="1" indent="-285750">
              <a:buFont typeface="Arial" panose="020B0604020202020204" pitchFamily="34" charset="0"/>
              <a:buChar char="•"/>
            </a:pPr>
            <a:r>
              <a:rPr lang="en-US" sz="2000" dirty="0"/>
              <a:t>MCC/RM forms &amp; documentation</a:t>
            </a:r>
          </a:p>
          <a:p>
            <a:pPr marL="742950" lvl="1" indent="-285750">
              <a:buFont typeface="Arial" panose="020B0604020202020204" pitchFamily="34" charset="0"/>
              <a:buChar char="•"/>
            </a:pPr>
            <a:r>
              <a:rPr lang="en-US" sz="2000" dirty="0"/>
              <a:t>Travelers’ risk control</a:t>
            </a:r>
          </a:p>
          <a:p>
            <a:pPr marL="742950" lvl="1" indent="-285750">
              <a:buFont typeface="Arial" panose="020B0604020202020204" pitchFamily="34" charset="0"/>
              <a:buChar char="•"/>
            </a:pPr>
            <a:r>
              <a:rPr lang="en-US" sz="2000" dirty="0"/>
              <a:t>GB Risk Control</a:t>
            </a:r>
          </a:p>
          <a:p>
            <a:pPr marL="285750" indent="-285750">
              <a:buFont typeface="Arial" panose="020B0604020202020204" pitchFamily="34" charset="0"/>
              <a:buChar char="•"/>
            </a:pPr>
            <a:r>
              <a:rPr lang="en-US" sz="2000" dirty="0"/>
              <a:t>MCC telephone support</a:t>
            </a:r>
          </a:p>
        </p:txBody>
      </p:sp>
      <p:sp>
        <p:nvSpPr>
          <p:cNvPr id="4" name="Title 1"/>
          <p:cNvSpPr>
            <a:spLocks noGrp="1"/>
          </p:cNvSpPr>
          <p:nvPr>
            <p:ph type="title"/>
          </p:nvPr>
        </p:nvSpPr>
        <p:spPr>
          <a:xfrm>
            <a:off x="677335" y="472440"/>
            <a:ext cx="8596668" cy="1386840"/>
          </a:xfrm>
        </p:spPr>
        <p:txBody>
          <a:bodyPr>
            <a:normAutofit/>
          </a:bodyPr>
          <a:lstStyle/>
          <a:p>
            <a:pPr algn="ctr"/>
            <a:r>
              <a:rPr lang="en-US" sz="4000" dirty="0"/>
              <a:t>Service Programs</a:t>
            </a:r>
            <a:br>
              <a:rPr lang="en-US" sz="4000" dirty="0"/>
            </a:br>
            <a:r>
              <a:rPr lang="en-US" sz="4000" dirty="0"/>
              <a:t>Loss Prevention and Education</a:t>
            </a:r>
          </a:p>
        </p:txBody>
      </p:sp>
    </p:spTree>
    <p:extLst>
      <p:ext uri="{BB962C8B-B14F-4D97-AF65-F5344CB8AC3E}">
        <p14:creationId xmlns:p14="http://schemas.microsoft.com/office/powerpoint/2010/main" val="333130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442491"/>
            <a:ext cx="8596668" cy="3598871"/>
          </a:xfrm>
        </p:spPr>
        <p:txBody>
          <a:bodyPr>
            <a:normAutofit/>
          </a:bodyPr>
          <a:lstStyle/>
          <a:p>
            <a:pPr marL="285750" indent="-285750">
              <a:buFont typeface="Arial" panose="020B0604020202020204" pitchFamily="34" charset="0"/>
              <a:buChar char="•"/>
            </a:pPr>
            <a:r>
              <a:rPr lang="en-US" sz="2000" dirty="0"/>
              <a:t>Annual construction cost indices</a:t>
            </a:r>
          </a:p>
          <a:p>
            <a:pPr marL="285750" indent="-285750">
              <a:buFont typeface="Arial" panose="020B0604020202020204" pitchFamily="34" charset="0"/>
              <a:buChar char="•"/>
            </a:pPr>
            <a:r>
              <a:rPr lang="en-US" sz="2000" dirty="0"/>
              <a:t>New construction, acquisitions and major renovations</a:t>
            </a:r>
          </a:p>
          <a:p>
            <a:pPr marL="285750" indent="-285750">
              <a:buFont typeface="Arial" panose="020B0604020202020204" pitchFamily="34" charset="0"/>
              <a:buChar char="•"/>
            </a:pPr>
            <a:r>
              <a:rPr lang="en-US" sz="2000" dirty="0"/>
              <a:t>As needed</a:t>
            </a:r>
          </a:p>
        </p:txBody>
      </p:sp>
      <p:sp>
        <p:nvSpPr>
          <p:cNvPr id="4" name="Title 1"/>
          <p:cNvSpPr>
            <a:spLocks noGrp="1"/>
          </p:cNvSpPr>
          <p:nvPr>
            <p:ph type="title"/>
          </p:nvPr>
        </p:nvSpPr>
        <p:spPr>
          <a:xfrm>
            <a:off x="677335" y="320040"/>
            <a:ext cx="8596668" cy="1554479"/>
          </a:xfrm>
        </p:spPr>
        <p:txBody>
          <a:bodyPr>
            <a:normAutofit/>
          </a:bodyPr>
          <a:lstStyle/>
          <a:p>
            <a:pPr algn="ctr"/>
            <a:r>
              <a:rPr lang="en-US" sz="4000" dirty="0"/>
              <a:t>Service Programs</a:t>
            </a:r>
            <a:br>
              <a:rPr lang="en-US" sz="4000" dirty="0"/>
            </a:br>
            <a:r>
              <a:rPr lang="en-US" sz="4000" dirty="0"/>
              <a:t>Appraisal Services</a:t>
            </a:r>
          </a:p>
        </p:txBody>
      </p:sp>
    </p:spTree>
    <p:extLst>
      <p:ext uri="{BB962C8B-B14F-4D97-AF65-F5344CB8AC3E}">
        <p14:creationId xmlns:p14="http://schemas.microsoft.com/office/powerpoint/2010/main" val="79314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338164"/>
            <a:ext cx="8596668" cy="3703198"/>
          </a:xfrm>
        </p:spPr>
        <p:txBody>
          <a:bodyPr/>
          <a:lstStyle/>
          <a:p>
            <a:pPr marL="285750" indent="-285750">
              <a:buFont typeface="Arial" panose="020B0604020202020204" pitchFamily="34" charset="0"/>
              <a:buChar char="•"/>
            </a:pPr>
            <a:r>
              <a:rPr lang="en-US" sz="2000" dirty="0"/>
              <a:t>On-demand service to provide COIs to 3</a:t>
            </a:r>
            <a:r>
              <a:rPr lang="en-US" sz="2000" baseline="30000" dirty="0"/>
              <a:t>rd</a:t>
            </a:r>
            <a:r>
              <a:rPr lang="en-US" sz="2000" dirty="0"/>
              <a:t> party for diocesan activities and leased property</a:t>
            </a:r>
          </a:p>
          <a:p>
            <a:pPr marL="285750" indent="-285750">
              <a:buFont typeface="Arial" panose="020B0604020202020204" pitchFamily="34" charset="0"/>
              <a:buChar char="•"/>
            </a:pPr>
            <a:r>
              <a:rPr lang="en-US" sz="2000" dirty="0"/>
              <a:t>Proper notification needed when leased property is updated (i.e. new copier)</a:t>
            </a:r>
          </a:p>
          <a:p>
            <a:pPr marL="285750" indent="-285750">
              <a:buFont typeface="Arial" panose="020B0604020202020204" pitchFamily="34" charset="0"/>
              <a:buChar char="•"/>
            </a:pPr>
            <a:endParaRPr lang="en-US" sz="2000" dirty="0"/>
          </a:p>
          <a:p>
            <a:endParaRPr lang="en-US" dirty="0"/>
          </a:p>
        </p:txBody>
      </p:sp>
      <p:sp>
        <p:nvSpPr>
          <p:cNvPr id="4" name="Title 1"/>
          <p:cNvSpPr>
            <a:spLocks noGrp="1"/>
          </p:cNvSpPr>
          <p:nvPr>
            <p:ph type="title"/>
          </p:nvPr>
        </p:nvSpPr>
        <p:spPr>
          <a:xfrm>
            <a:off x="677335" y="335280"/>
            <a:ext cx="8596668" cy="1325880"/>
          </a:xfrm>
        </p:spPr>
        <p:txBody>
          <a:bodyPr>
            <a:normAutofit/>
          </a:bodyPr>
          <a:lstStyle/>
          <a:p>
            <a:pPr algn="ctr"/>
            <a:r>
              <a:rPr lang="en-US" sz="4000" dirty="0"/>
              <a:t>Service Programs</a:t>
            </a:r>
            <a:br>
              <a:rPr lang="en-US" sz="4000" dirty="0"/>
            </a:br>
            <a:r>
              <a:rPr lang="en-US" sz="4000" dirty="0"/>
              <a:t>Certificates of Insurance (COIs)</a:t>
            </a:r>
          </a:p>
        </p:txBody>
      </p:sp>
    </p:spTree>
    <p:extLst>
      <p:ext uri="{BB962C8B-B14F-4D97-AF65-F5344CB8AC3E}">
        <p14:creationId xmlns:p14="http://schemas.microsoft.com/office/powerpoint/2010/main" val="54448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16602"/>
            <a:ext cx="8596668" cy="1810390"/>
          </a:xfrm>
        </p:spPr>
        <p:txBody>
          <a:bodyPr>
            <a:normAutofit fontScale="90000"/>
          </a:bodyPr>
          <a:lstStyle/>
          <a:p>
            <a:pPr algn="ctr"/>
            <a:r>
              <a:rPr lang="en-US" dirty="0"/>
              <a:t>PLFP</a:t>
            </a:r>
            <a:br>
              <a:rPr lang="en-US" dirty="0"/>
            </a:br>
            <a:r>
              <a:rPr lang="en-US" dirty="0"/>
              <a:t>Structure</a:t>
            </a:r>
            <a:br>
              <a:rPr lang="en-US" dirty="0"/>
            </a:br>
            <a:endParaRPr lang="en-US" dirty="0"/>
          </a:p>
        </p:txBody>
      </p:sp>
      <p:sp>
        <p:nvSpPr>
          <p:cNvPr id="3" name="Text Placeholder 2"/>
          <p:cNvSpPr>
            <a:spLocks noGrp="1"/>
          </p:cNvSpPr>
          <p:nvPr>
            <p:ph type="body" idx="1"/>
          </p:nvPr>
        </p:nvSpPr>
        <p:spPr>
          <a:xfrm>
            <a:off x="677335" y="1282615"/>
            <a:ext cx="8596668" cy="5575385"/>
          </a:xfrm>
        </p:spPr>
        <p:txBody>
          <a:bodyPr/>
          <a:lstStyle/>
          <a:p>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3081204860"/>
              </p:ext>
            </p:extLst>
          </p:nvPr>
        </p:nvGraphicFramePr>
        <p:xfrm>
          <a:off x="1497407" y="1282632"/>
          <a:ext cx="7720237" cy="5363635"/>
        </p:xfrm>
        <a:graphic>
          <a:graphicData uri="http://schemas.openxmlformats.org/drawingml/2006/table">
            <a:tbl>
              <a:tblPr/>
              <a:tblGrid>
                <a:gridCol w="482743">
                  <a:extLst>
                    <a:ext uri="{9D8B030D-6E8A-4147-A177-3AD203B41FA5}">
                      <a16:colId xmlns:a16="http://schemas.microsoft.com/office/drawing/2014/main" val="1831402828"/>
                    </a:ext>
                  </a:extLst>
                </a:gridCol>
                <a:gridCol w="673828">
                  <a:extLst>
                    <a:ext uri="{9D8B030D-6E8A-4147-A177-3AD203B41FA5}">
                      <a16:colId xmlns:a16="http://schemas.microsoft.com/office/drawing/2014/main" val="2684814428"/>
                    </a:ext>
                  </a:extLst>
                </a:gridCol>
                <a:gridCol w="482743">
                  <a:extLst>
                    <a:ext uri="{9D8B030D-6E8A-4147-A177-3AD203B41FA5}">
                      <a16:colId xmlns:a16="http://schemas.microsoft.com/office/drawing/2014/main" val="1376777096"/>
                    </a:ext>
                  </a:extLst>
                </a:gridCol>
                <a:gridCol w="59208">
                  <a:extLst>
                    <a:ext uri="{9D8B030D-6E8A-4147-A177-3AD203B41FA5}">
                      <a16:colId xmlns:a16="http://schemas.microsoft.com/office/drawing/2014/main" val="1457542638"/>
                    </a:ext>
                  </a:extLst>
                </a:gridCol>
                <a:gridCol w="482743">
                  <a:extLst>
                    <a:ext uri="{9D8B030D-6E8A-4147-A177-3AD203B41FA5}">
                      <a16:colId xmlns:a16="http://schemas.microsoft.com/office/drawing/2014/main" val="1776852096"/>
                    </a:ext>
                  </a:extLst>
                </a:gridCol>
                <a:gridCol w="565715">
                  <a:extLst>
                    <a:ext uri="{9D8B030D-6E8A-4147-A177-3AD203B41FA5}">
                      <a16:colId xmlns:a16="http://schemas.microsoft.com/office/drawing/2014/main" val="560780320"/>
                    </a:ext>
                  </a:extLst>
                </a:gridCol>
                <a:gridCol w="472685">
                  <a:extLst>
                    <a:ext uri="{9D8B030D-6E8A-4147-A177-3AD203B41FA5}">
                      <a16:colId xmlns:a16="http://schemas.microsoft.com/office/drawing/2014/main" val="919351587"/>
                    </a:ext>
                  </a:extLst>
                </a:gridCol>
                <a:gridCol w="294172">
                  <a:extLst>
                    <a:ext uri="{9D8B030D-6E8A-4147-A177-3AD203B41FA5}">
                      <a16:colId xmlns:a16="http://schemas.microsoft.com/office/drawing/2014/main" val="475977938"/>
                    </a:ext>
                  </a:extLst>
                </a:gridCol>
                <a:gridCol w="613487">
                  <a:extLst>
                    <a:ext uri="{9D8B030D-6E8A-4147-A177-3AD203B41FA5}">
                      <a16:colId xmlns:a16="http://schemas.microsoft.com/office/drawing/2014/main" val="2514428739"/>
                    </a:ext>
                  </a:extLst>
                </a:gridCol>
                <a:gridCol w="113141">
                  <a:extLst>
                    <a:ext uri="{9D8B030D-6E8A-4147-A177-3AD203B41FA5}">
                      <a16:colId xmlns:a16="http://schemas.microsoft.com/office/drawing/2014/main" val="3504362809"/>
                    </a:ext>
                  </a:extLst>
                </a:gridCol>
                <a:gridCol w="864914">
                  <a:extLst>
                    <a:ext uri="{9D8B030D-6E8A-4147-A177-3AD203B41FA5}">
                      <a16:colId xmlns:a16="http://schemas.microsoft.com/office/drawing/2014/main" val="293386355"/>
                    </a:ext>
                  </a:extLst>
                </a:gridCol>
                <a:gridCol w="1015772">
                  <a:extLst>
                    <a:ext uri="{9D8B030D-6E8A-4147-A177-3AD203B41FA5}">
                      <a16:colId xmlns:a16="http://schemas.microsoft.com/office/drawing/2014/main" val="717966009"/>
                    </a:ext>
                  </a:extLst>
                </a:gridCol>
                <a:gridCol w="814629">
                  <a:extLst>
                    <a:ext uri="{9D8B030D-6E8A-4147-A177-3AD203B41FA5}">
                      <a16:colId xmlns:a16="http://schemas.microsoft.com/office/drawing/2014/main" val="2228037548"/>
                    </a:ext>
                  </a:extLst>
                </a:gridCol>
                <a:gridCol w="784457">
                  <a:extLst>
                    <a:ext uri="{9D8B030D-6E8A-4147-A177-3AD203B41FA5}">
                      <a16:colId xmlns:a16="http://schemas.microsoft.com/office/drawing/2014/main" val="3102054575"/>
                    </a:ext>
                  </a:extLst>
                </a:gridCol>
              </a:tblGrid>
              <a:tr h="142960">
                <a:tc gridSpan="14">
                  <a:txBody>
                    <a:bodyPr/>
                    <a:lstStyle/>
                    <a:p>
                      <a:pPr algn="ctr" fontAlgn="b"/>
                      <a:endParaRPr lang="en-US" sz="600" b="1" i="0" u="none" strike="noStrike" dirty="0">
                        <a:effectLst/>
                        <a:latin typeface="Arial" panose="020B0604020202020204" pitchFamily="34" charset="0"/>
                      </a:endParaRPr>
                    </a:p>
                  </a:txBody>
                  <a:tcPr marL="4367" marR="4367" marT="436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005930"/>
                  </a:ext>
                </a:extLst>
              </a:tr>
              <a:tr h="348480">
                <a:tc gridSpan="4">
                  <a:txBody>
                    <a:bodyPr/>
                    <a:lstStyle/>
                    <a:p>
                      <a:pPr algn="ctr" fontAlgn="b"/>
                      <a:r>
                        <a:rPr lang="en-US" sz="500" b="1" i="0" u="none" strike="noStrike">
                          <a:effectLst/>
                          <a:latin typeface="Arial" panose="020B0604020202020204" pitchFamily="34" charset="0"/>
                        </a:rPr>
                        <a:t>Liability</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1" i="0" u="none" strike="noStrike">
                          <a:effectLst/>
                          <a:latin typeface="Arial" panose="020B0604020202020204" pitchFamily="34" charset="0"/>
                        </a:rPr>
                        <a:t>Property</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500" b="1" i="0" u="none" strike="noStrike">
                          <a:effectLst/>
                          <a:latin typeface="Arial" panose="020B0604020202020204" pitchFamily="34" charset="0"/>
                        </a:rPr>
                        <a:t>Boiler and Machinery</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500" b="1" i="0" u="none" strike="noStrike">
                          <a:effectLst/>
                          <a:latin typeface="Arial" panose="020B0604020202020204" pitchFamily="34" charset="0"/>
                        </a:rPr>
                        <a:t>Crime</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Workers' Compensation</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Pollution Legal Liability</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Cyber Liability</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355243"/>
                  </a:ext>
                </a:extLst>
              </a:tr>
              <a:tr h="196723">
                <a:tc gridSpan="4">
                  <a:txBody>
                    <a:bodyPr/>
                    <a:lstStyle/>
                    <a:p>
                      <a:pPr algn="ctr" fontAlgn="b"/>
                      <a:r>
                        <a:rPr lang="en-US" sz="500" b="0" i="0" u="none" strike="noStrike">
                          <a:effectLst/>
                          <a:latin typeface="Arial" panose="020B0604020202020204" pitchFamily="34" charset="0"/>
                        </a:rPr>
                        <a:t>$100,000,000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$210,000,000 </a:t>
                      </a:r>
                    </a:p>
                  </a:txBody>
                  <a:tcPr marL="4367" marR="4367" marT="43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FF"/>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$100,000,000 </a:t>
                      </a:r>
                    </a:p>
                  </a:txBody>
                  <a:tcPr marL="4367" marR="4367" marT="43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a:txBody>
                    <a:bodyPr/>
                    <a:lstStyle/>
                    <a:p>
                      <a:pPr algn="ctr" fontAlgn="b"/>
                      <a:r>
                        <a:rPr lang="en-US" sz="500" b="0" i="0" u="none" strike="noStrike">
                          <a:effectLst/>
                          <a:latin typeface="Arial" panose="020B0604020202020204" pitchFamily="34" charset="0"/>
                        </a:rPr>
                        <a:t>$5,000,000 </a:t>
                      </a:r>
                    </a:p>
                  </a:txBody>
                  <a:tcPr marL="4367" marR="4367" marT="43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9CCFF"/>
                    </a:solidFill>
                  </a:tcPr>
                </a:tc>
                <a:tc>
                  <a:txBody>
                    <a:bodyPr/>
                    <a:lstStyle/>
                    <a:p>
                      <a:pPr algn="ctr" fontAlgn="b"/>
                      <a:r>
                        <a:rPr lang="en-US" sz="500" b="0" i="0" u="none" strike="noStrike">
                          <a:effectLst/>
                          <a:latin typeface="Arial" panose="020B0604020202020204" pitchFamily="34" charset="0"/>
                        </a:rPr>
                        <a:t>Statutory Coverage</a:t>
                      </a:r>
                    </a:p>
                  </a:txBody>
                  <a:tcPr marL="4367" marR="4367" marT="43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CC"/>
                    </a:solidFill>
                  </a:tcPr>
                </a:tc>
                <a:tc>
                  <a:txBody>
                    <a:bodyPr/>
                    <a:lstStyle/>
                    <a:p>
                      <a:pPr algn="ctr" fontAlgn="b"/>
                      <a:r>
                        <a:rPr lang="en-US" sz="500" b="0" i="0" u="none" strike="noStrike">
                          <a:effectLst/>
                          <a:latin typeface="Arial" panose="020B0604020202020204" pitchFamily="34" charset="0"/>
                        </a:rPr>
                        <a:t>$10,000,000/</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500" b="0" i="0" u="none" strike="noStrike">
                          <a:effectLst/>
                          <a:latin typeface="Arial" panose="020B0604020202020204" pitchFamily="34" charset="0"/>
                        </a:rPr>
                        <a:t>$10,000,000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8E4BC"/>
                    </a:solidFill>
                  </a:tcPr>
                </a:tc>
                <a:extLst>
                  <a:ext uri="{0D108BD9-81ED-4DB2-BD59-A6C34878D82A}">
                    <a16:rowId xmlns:a16="http://schemas.microsoft.com/office/drawing/2014/main" val="1473698759"/>
                  </a:ext>
                </a:extLst>
              </a:tr>
              <a:tr h="120218">
                <a:tc gridSpan="4">
                  <a:txBody>
                    <a:bodyPr/>
                    <a:lstStyle/>
                    <a:p>
                      <a:pPr algn="ctr" fontAlgn="b"/>
                      <a:r>
                        <a:rPr lang="en-US" sz="500" b="0" i="0" u="none" strike="noStrike">
                          <a:effectLst/>
                          <a:latin typeface="Arial" panose="020B0604020202020204" pitchFamily="34" charset="0"/>
                        </a:rPr>
                        <a:t>Torus</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Travelers</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Hartford Steam</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hMerge="1">
                  <a:txBody>
                    <a:bodyPr/>
                    <a:lstStyle/>
                    <a:p>
                      <a:endParaRPr lang="en-US"/>
                    </a:p>
                  </a:txBody>
                  <a:tcPr/>
                </a:tc>
                <a:tc hMerge="1">
                  <a:txBody>
                    <a:bodyPr/>
                    <a:lstStyle/>
                    <a:p>
                      <a:endParaRPr lang="en-US"/>
                    </a:p>
                  </a:txBody>
                  <a:tcPr/>
                </a:tc>
                <a:tc>
                  <a:txBody>
                    <a:bodyPr/>
                    <a:lstStyle/>
                    <a:p>
                      <a:pPr algn="ctr" fontAlgn="b"/>
                      <a:r>
                        <a:rPr lang="en-US" sz="500" b="0" i="0" u="none" strike="noStrike">
                          <a:effectLst/>
                          <a:latin typeface="Arial" panose="020B0604020202020204" pitchFamily="34" charset="0"/>
                        </a:rPr>
                        <a:t>PESLIC</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ctr" fontAlgn="b"/>
                      <a:r>
                        <a:rPr lang="en-US" sz="500" b="0" i="0" u="none" strike="noStrike">
                          <a:effectLst/>
                          <a:latin typeface="Arial" panose="020B0604020202020204" pitchFamily="34" charset="0"/>
                        </a:rPr>
                        <a:t>Safety National</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500" b="0" i="0" u="none" strike="noStrike">
                          <a:effectLst/>
                          <a:latin typeface="Arial" panose="020B0604020202020204" pitchFamily="34" charset="0"/>
                        </a:rPr>
                        <a:t>$25,000,000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500" b="0" i="0" u="none" strike="noStrike">
                          <a:effectLst/>
                          <a:latin typeface="Arial" panose="020B0604020202020204" pitchFamily="34" charset="0"/>
                        </a:rPr>
                        <a:t>Chubb/ACE</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3102479003"/>
                  </a:ext>
                </a:extLst>
              </a:tr>
              <a:tr h="120218">
                <a:tc gridSpan="4">
                  <a:txBody>
                    <a:bodyPr/>
                    <a:lstStyle/>
                    <a:p>
                      <a:pPr algn="ctr" fontAlgn="b"/>
                      <a:r>
                        <a:rPr lang="en-US" sz="500" b="0" i="0" u="none" strike="noStrike">
                          <a:effectLst/>
                          <a:latin typeface="Arial" panose="020B0604020202020204" pitchFamily="34" charset="0"/>
                        </a:rPr>
                        <a:t>$14,000,000 xs $86,000,000</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$ 200,000,000 xs $10,000,000</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Boiler Inspection</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ctr" fontAlgn="b"/>
                      <a:r>
                        <a:rPr lang="en-US" sz="500" b="0" i="0" u="none" strike="noStrike">
                          <a:effectLst/>
                          <a:latin typeface="Arial" panose="020B0604020202020204" pitchFamily="34" charset="0"/>
                        </a:rPr>
                        <a:t>           Coverage A</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500" b="0" i="0" u="none" strike="noStrike">
                          <a:effectLst/>
                          <a:latin typeface="Arial" panose="020B0604020202020204" pitchFamily="34" charset="0"/>
                        </a:rPr>
                        <a:t>Aggregate</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1096753457"/>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gridSpan="3">
                  <a:txBody>
                    <a:bodyPr/>
                    <a:lstStyle/>
                    <a:p>
                      <a:pPr algn="ctr" fontAlgn="b"/>
                      <a:r>
                        <a:rPr lang="en-US" sz="500" b="0" i="0" u="none" strike="noStrike">
                          <a:effectLst/>
                          <a:latin typeface="Arial" panose="020B0604020202020204" pitchFamily="34" charset="0"/>
                        </a:rPr>
                        <a:t>&amp; Insurance Co.</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hMerge="1">
                  <a:txBody>
                    <a:bodyPr/>
                    <a:lstStyle/>
                    <a:p>
                      <a:endParaRPr lang="en-US"/>
                    </a:p>
                  </a:txBody>
                  <a:tcPr/>
                </a:tc>
                <a:tc hMerge="1">
                  <a:txBody>
                    <a:bodyPr/>
                    <a:lstStyle/>
                    <a:p>
                      <a:endParaRPr lang="en-US"/>
                    </a:p>
                  </a:txBody>
                  <a:tcPr/>
                </a:tc>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500" b="0" i="0" u="none" strike="noStrike">
                          <a:effectLst/>
                          <a:latin typeface="Arial" panose="020B0604020202020204" pitchFamily="34" charset="0"/>
                        </a:rPr>
                        <a:t>Ironshore</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1854348102"/>
                  </a:ext>
                </a:extLst>
              </a:tr>
              <a:tr h="120218">
                <a:tc>
                  <a:txBody>
                    <a:bodyPr/>
                    <a:lstStyle/>
                    <a:p>
                      <a:pPr algn="ctr" fontAlgn="b"/>
                      <a:r>
                        <a:rPr lang="en-US" sz="500" b="0" i="0" u="sng"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500" b="0" i="0" u="none" strike="noStrike">
                          <a:effectLst/>
                          <a:latin typeface="Arial" panose="020B0604020202020204" pitchFamily="34" charset="0"/>
                        </a:rPr>
                        <a:t>Specialty</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3471645084"/>
                  </a:ext>
                </a:extLst>
              </a:tr>
              <a:tr h="120218">
                <a:tc>
                  <a:txBody>
                    <a:bodyPr/>
                    <a:lstStyle/>
                    <a:p>
                      <a:pPr algn="l" fontAlgn="b"/>
                      <a:r>
                        <a:rPr lang="en-US" sz="500" b="0" i="0" u="sng"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dirty="0">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ctr" fontAlgn="b"/>
                      <a:r>
                        <a:rPr lang="en-US" sz="500" b="0" i="0" u="none" strike="noStrike">
                          <a:effectLst/>
                          <a:latin typeface="Arial" panose="020B0604020202020204" pitchFamily="34" charset="0"/>
                        </a:rPr>
                        <a:t>Ins. Co.</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3609485734"/>
                  </a:ext>
                </a:extLst>
              </a:tr>
              <a:tr h="120218">
                <a:tc gridSpan="4">
                  <a:txBody>
                    <a:bodyPr/>
                    <a:lstStyle/>
                    <a:p>
                      <a:pPr algn="ctr" fontAlgn="b"/>
                      <a:r>
                        <a:rPr lang="en-US" sz="500" b="0" i="0" u="none" strike="noStrike">
                          <a:effectLst/>
                          <a:latin typeface="Arial" panose="020B0604020202020204" pitchFamily="34" charset="0"/>
                        </a:rPr>
                        <a:t>$86,000,000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320761565"/>
                  </a:ext>
                </a:extLst>
              </a:tr>
              <a:tr h="120218">
                <a:tc gridSpan="4">
                  <a:txBody>
                    <a:bodyPr/>
                    <a:lstStyle/>
                    <a:p>
                      <a:pPr algn="ctr" fontAlgn="b"/>
                      <a:r>
                        <a:rPr lang="en-US" sz="500" b="0" i="0" u="none" strike="noStrike">
                          <a:effectLst/>
                          <a:latin typeface="Arial" panose="020B0604020202020204" pitchFamily="34" charset="0"/>
                        </a:rPr>
                        <a:t>Allied World</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903605799"/>
                  </a:ext>
                </a:extLst>
              </a:tr>
              <a:tr h="120218">
                <a:tc gridSpan="4">
                  <a:txBody>
                    <a:bodyPr/>
                    <a:lstStyle/>
                    <a:p>
                      <a:pPr algn="ctr" fontAlgn="b"/>
                      <a:r>
                        <a:rPr lang="en-US" sz="500" b="0" i="0" u="none" strike="noStrike">
                          <a:effectLst/>
                          <a:latin typeface="Arial" panose="020B0604020202020204" pitchFamily="34" charset="0"/>
                        </a:rPr>
                        <a:t>$25,000,000 xs $61,000,000</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602984768"/>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95819512"/>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3203223725"/>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1009436092"/>
                  </a:ext>
                </a:extLst>
              </a:tr>
              <a:tr h="120218">
                <a:tc gridSpan="4">
                  <a:txBody>
                    <a:bodyPr/>
                    <a:lstStyle/>
                    <a:p>
                      <a:pPr algn="ctr" fontAlgn="b"/>
                      <a:r>
                        <a:rPr lang="en-US" sz="500" b="0" i="0" u="none" strike="noStrike">
                          <a:effectLst/>
                          <a:latin typeface="Arial" panose="020B0604020202020204" pitchFamily="34" charset="0"/>
                        </a:rPr>
                        <a:t>$61,000,000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1613471114"/>
                  </a:ext>
                </a:extLst>
              </a:tr>
              <a:tr h="120218">
                <a:tc gridSpan="4">
                  <a:txBody>
                    <a:bodyPr/>
                    <a:lstStyle/>
                    <a:p>
                      <a:pPr algn="ctr" fontAlgn="b"/>
                      <a:r>
                        <a:rPr lang="en-US" sz="500" b="0" i="0" u="none" strike="noStrike">
                          <a:effectLst/>
                          <a:latin typeface="Arial" panose="020B0604020202020204" pitchFamily="34" charset="0"/>
                        </a:rPr>
                        <a:t>Ironshore</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dirty="0">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1574850937"/>
                  </a:ext>
                </a:extLst>
              </a:tr>
              <a:tr h="120218">
                <a:tc gridSpan="4">
                  <a:txBody>
                    <a:bodyPr/>
                    <a:lstStyle/>
                    <a:p>
                      <a:pPr algn="ctr" fontAlgn="b"/>
                      <a:r>
                        <a:rPr lang="en-US" sz="500" b="0" i="0" u="none" strike="noStrike">
                          <a:effectLst/>
                          <a:latin typeface="Arial" panose="020B0604020202020204" pitchFamily="34" charset="0"/>
                        </a:rPr>
                        <a:t>$25,000,000 xs $36,000,000</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990748966"/>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CC99FF"/>
                    </a:solidFill>
                  </a:tcPr>
                </a:tc>
                <a:tc gridSpan="3">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2498916733"/>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3584487316"/>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99FF"/>
                    </a:solidFill>
                  </a:tcPr>
                </a:tc>
                <a:tc gridSpan="3">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4158666777"/>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644625057"/>
                  </a:ext>
                </a:extLst>
              </a:tr>
              <a:tr h="120218">
                <a:tc gridSpan="4">
                  <a:txBody>
                    <a:bodyPr/>
                    <a:lstStyle/>
                    <a:p>
                      <a:pPr algn="ctr" fontAlgn="b"/>
                      <a:r>
                        <a:rPr lang="en-US" sz="500" b="0" i="0" u="none" strike="noStrike">
                          <a:effectLst/>
                          <a:latin typeface="Arial" panose="020B0604020202020204" pitchFamily="34" charset="0"/>
                        </a:rPr>
                        <a:t>$36,000,000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Coverage B</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526236737"/>
                  </a:ext>
                </a:extLst>
              </a:tr>
              <a:tr h="120218">
                <a:tc gridSpan="4">
                  <a:txBody>
                    <a:bodyPr/>
                    <a:lstStyle/>
                    <a:p>
                      <a:pPr algn="ctr" fontAlgn="b"/>
                      <a:r>
                        <a:rPr lang="en-US" sz="500" b="0" i="0" u="none" strike="noStrike">
                          <a:effectLst/>
                          <a:latin typeface="Arial" panose="020B0604020202020204" pitchFamily="34" charset="0"/>
                        </a:rPr>
                        <a:t>Lexington</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ctr" fontAlgn="b"/>
                      <a:r>
                        <a:rPr lang="en-US" sz="500" b="0" i="0" u="none" strike="noStrike">
                          <a:effectLst/>
                          <a:latin typeface="Arial" panose="020B0604020202020204" pitchFamily="34" charset="0"/>
                        </a:rPr>
                        <a:t>Employers Liability</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1088619362"/>
                  </a:ext>
                </a:extLst>
              </a:tr>
              <a:tr h="120218">
                <a:tc gridSpan="4">
                  <a:txBody>
                    <a:bodyPr/>
                    <a:lstStyle/>
                    <a:p>
                      <a:pPr algn="ctr" fontAlgn="b"/>
                      <a:r>
                        <a:rPr lang="en-US" sz="500" b="0" i="0" u="none" strike="noStrike">
                          <a:effectLst/>
                          <a:latin typeface="Arial" panose="020B0604020202020204" pitchFamily="34" charset="0"/>
                        </a:rPr>
                        <a:t>$25,000,000 xs $11,000,000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sng"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$400,000 xs SIR</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3777566706"/>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CC99FF"/>
                    </a:solidFill>
                  </a:tcPr>
                </a:tc>
                <a:tc gridSpan="3">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sng"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353766693"/>
                  </a:ext>
                </a:extLst>
              </a:tr>
              <a:tr h="120218">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99FF"/>
                    </a:solidFill>
                  </a:tcPr>
                </a:tc>
                <a:tc gridSpan="3">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1236997589"/>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99FF"/>
                    </a:solidFill>
                  </a:tcPr>
                </a:tc>
                <a:tc gridSpan="3">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881558502"/>
                  </a:ext>
                </a:extLst>
              </a:tr>
              <a:tr h="120218">
                <a:tc gridSpan="4">
                  <a:txBody>
                    <a:bodyPr/>
                    <a:lstStyle/>
                    <a:p>
                      <a:pPr algn="ctr" fontAlgn="b"/>
                      <a:r>
                        <a:rPr lang="en-US" sz="500" b="0" i="0" u="none" strike="noStrike">
                          <a:effectLst/>
                          <a:latin typeface="Arial" panose="020B0604020202020204" pitchFamily="34" charset="0"/>
                        </a:rPr>
                        <a:t>$11,000,000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$10,000,000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3542562671"/>
                  </a:ext>
                </a:extLst>
              </a:tr>
              <a:tr h="120218">
                <a:tc gridSpan="4">
                  <a:txBody>
                    <a:bodyPr/>
                    <a:lstStyle/>
                    <a:p>
                      <a:pPr algn="ctr" fontAlgn="b"/>
                      <a:r>
                        <a:rPr lang="en-US" sz="500" b="0" i="0" u="none" strike="noStrike">
                          <a:effectLst/>
                          <a:latin typeface="Arial" panose="020B0604020202020204" pitchFamily="34" charset="0"/>
                        </a:rPr>
                        <a:t>PESLIC</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PESLIC</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4188308637"/>
                  </a:ext>
                </a:extLst>
              </a:tr>
              <a:tr h="120218">
                <a:tc gridSpan="4">
                  <a:txBody>
                    <a:bodyPr/>
                    <a:lstStyle/>
                    <a:p>
                      <a:pPr algn="ctr" fontAlgn="b"/>
                      <a:r>
                        <a:rPr lang="en-US" sz="500" b="0" i="0" u="none" strike="noStrike">
                          <a:effectLst/>
                          <a:latin typeface="Arial" panose="020B0604020202020204" pitchFamily="34" charset="0"/>
                        </a:rPr>
                        <a:t>$10,000,000 xs $1,000,000 SIR</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xs $1,000,000 SIR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4026797014"/>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CC99FF"/>
                    </a:solidFill>
                  </a:tcPr>
                </a:tc>
                <a:tc gridSpan="3">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CCFFFF"/>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algn="ctr" fontAlgn="b"/>
                      <a:r>
                        <a:rPr lang="en-US" sz="500" b="0" i="0" u="none" strike="noStrike">
                          <a:effectLst/>
                          <a:latin typeface="Arial" panose="020B0604020202020204" pitchFamily="34" charset="0"/>
                        </a:rPr>
                        <a:t> xs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E4BC"/>
                    </a:solidFill>
                  </a:tcPr>
                </a:tc>
                <a:extLst>
                  <a:ext uri="{0D108BD9-81ED-4DB2-BD59-A6C34878D82A}">
                    <a16:rowId xmlns:a16="http://schemas.microsoft.com/office/drawing/2014/main" val="2292598834"/>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500" b="0" i="0" u="none" strike="noStrike">
                          <a:effectLst/>
                          <a:latin typeface="Arial" panose="020B0604020202020204" pitchFamily="34" charset="0"/>
                        </a:rPr>
                        <a:t>$350,000 SIR</a:t>
                      </a:r>
                    </a:p>
                  </a:txBody>
                  <a:tcPr marL="4367" marR="4367" marT="436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99CC"/>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09058198"/>
                  </a:ext>
                </a:extLst>
              </a:tr>
              <a:tr h="120218">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904445617"/>
                  </a:ext>
                </a:extLst>
              </a:tr>
              <a:tr h="120218">
                <a:tc gridSpan="14">
                  <a:txBody>
                    <a:bodyPr/>
                    <a:lstStyle/>
                    <a:p>
                      <a:pPr algn="ctr" fontAlgn="b"/>
                      <a:r>
                        <a:rPr lang="en-US" sz="500" b="0" i="0" u="none" strike="noStrike">
                          <a:effectLst/>
                          <a:latin typeface="Arial" panose="020B0604020202020204" pitchFamily="34" charset="0"/>
                        </a:rPr>
                        <a:t>PROVINCIAL LAKE SPC</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871429"/>
                  </a:ext>
                </a:extLst>
              </a:tr>
              <a:tr h="120218">
                <a:tc>
                  <a:txBody>
                    <a:bodyPr/>
                    <a:lstStyle/>
                    <a:p>
                      <a:pPr algn="l"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62272947"/>
                  </a:ext>
                </a:extLst>
              </a:tr>
              <a:tr h="233921">
                <a:tc gridSpan="4">
                  <a:txBody>
                    <a:bodyPr/>
                    <a:lstStyle/>
                    <a:p>
                      <a:pPr algn="ctr" fontAlgn="b"/>
                      <a:r>
                        <a:rPr lang="en-US" sz="500" b="0" i="0" u="none" strike="noStrike">
                          <a:effectLst/>
                          <a:latin typeface="Arial" panose="020B0604020202020204" pitchFamily="34" charset="0"/>
                        </a:rPr>
                        <a:t>Liability</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Property</a:t>
                      </a:r>
                    </a:p>
                  </a:txBody>
                  <a:tcPr marL="4367" marR="4367" marT="4367"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Boiler and Machinery</a:t>
                      </a:r>
                    </a:p>
                  </a:txBody>
                  <a:tcPr marL="4367" marR="4367" marT="4367"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a:txBody>
                    <a:bodyPr/>
                    <a:lstStyle/>
                    <a:p>
                      <a:pPr algn="ctr" fontAlgn="b"/>
                      <a:r>
                        <a:rPr lang="en-US" sz="500" b="0" i="0" u="none" strike="noStrike">
                          <a:effectLst/>
                          <a:latin typeface="Arial" panose="020B0604020202020204" pitchFamily="34" charset="0"/>
                        </a:rPr>
                        <a:t>Crime</a:t>
                      </a:r>
                    </a:p>
                  </a:txBody>
                  <a:tcPr marL="4367" marR="4367" marT="4367" marB="0" anchor="b">
                    <a:lnL>
                      <a:noFill/>
                    </a:lnL>
                    <a:lnR>
                      <a:noFill/>
                    </a:lnR>
                    <a:lnT>
                      <a:noFill/>
                    </a:lnT>
                    <a:lnB>
                      <a:noFill/>
                    </a:lnB>
                    <a:solidFill>
                      <a:srgbClr val="92D050"/>
                    </a:solidFill>
                  </a:tcPr>
                </a:tc>
                <a:tc>
                  <a:txBody>
                    <a:bodyPr/>
                    <a:lstStyle/>
                    <a:p>
                      <a:pPr algn="ctr" fontAlgn="b"/>
                      <a:r>
                        <a:rPr lang="en-US" sz="500" b="0" i="0" u="none" strike="noStrike">
                          <a:effectLst/>
                          <a:latin typeface="Arial" panose="020B0604020202020204" pitchFamily="34" charset="0"/>
                        </a:rPr>
                        <a:t>Workers' Compensation</a:t>
                      </a:r>
                    </a:p>
                  </a:txBody>
                  <a:tcPr marL="4367" marR="4367" marT="4367" marB="0" anchor="b">
                    <a:lnL>
                      <a:noFill/>
                    </a:lnL>
                    <a:lnR>
                      <a:noFill/>
                    </a:lnR>
                    <a:lnT>
                      <a:noFill/>
                    </a:lnT>
                    <a:lnB>
                      <a:noFill/>
                    </a:lnB>
                    <a:solidFill>
                      <a:srgbClr val="92D050"/>
                    </a:solidFill>
                  </a:tcPr>
                </a:tc>
                <a:tc>
                  <a:txBody>
                    <a:bodyPr/>
                    <a:lstStyle/>
                    <a:p>
                      <a:pPr algn="ctr" fontAlgn="b"/>
                      <a:r>
                        <a:rPr lang="en-US" sz="500" b="0" i="0" u="none" strike="noStrike">
                          <a:effectLst/>
                          <a:latin typeface="Arial" panose="020B0604020202020204" pitchFamily="34" charset="0"/>
                        </a:rPr>
                        <a:t>Pollution </a:t>
                      </a:r>
                    </a:p>
                  </a:txBody>
                  <a:tcPr marL="4367" marR="4367" marT="4367" marB="0" anchor="b">
                    <a:lnL>
                      <a:noFill/>
                    </a:lnL>
                    <a:lnR>
                      <a:noFill/>
                    </a:lnR>
                    <a:lnT>
                      <a:noFill/>
                    </a:lnT>
                    <a:lnB>
                      <a:noFill/>
                    </a:lnB>
                    <a:solidFill>
                      <a:srgbClr val="92D050"/>
                    </a:solidFill>
                  </a:tcPr>
                </a:tc>
                <a:tc>
                  <a:txBody>
                    <a:bodyPr/>
                    <a:lstStyle/>
                    <a:p>
                      <a:pPr algn="ctr" fontAlgn="b"/>
                      <a:r>
                        <a:rPr lang="en-US" sz="500" b="0" i="0" u="none" strike="noStrike">
                          <a:effectLst/>
                          <a:latin typeface="Arial" panose="020B0604020202020204" pitchFamily="34" charset="0"/>
                        </a:rPr>
                        <a:t>Cyber Liability</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054131130"/>
                  </a:ext>
                </a:extLst>
              </a:tr>
              <a:tr h="120218">
                <a:tc gridSpan="4">
                  <a:txBody>
                    <a:bodyPr/>
                    <a:lstStyle/>
                    <a:p>
                      <a:pPr algn="ctr" fontAlgn="b"/>
                      <a:r>
                        <a:rPr lang="en-US" sz="500" b="0" i="0" u="none" strike="noStrike">
                          <a:effectLst/>
                          <a:latin typeface="Arial" panose="020B0604020202020204" pitchFamily="34" charset="0"/>
                        </a:rPr>
                        <a:t>$1,000,000 SIR</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$1,000,000 SIR</a:t>
                      </a:r>
                    </a:p>
                  </a:txBody>
                  <a:tcPr marL="4367" marR="4367" marT="4367"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$5,000 SIR</a:t>
                      </a:r>
                    </a:p>
                  </a:txBody>
                  <a:tcPr marL="4367" marR="4367" marT="4367"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a:txBody>
                    <a:bodyPr/>
                    <a:lstStyle/>
                    <a:p>
                      <a:pPr algn="ctr" fontAlgn="b"/>
                      <a:r>
                        <a:rPr lang="en-US" sz="500" b="0" i="0" u="none" strike="noStrike">
                          <a:effectLst/>
                          <a:latin typeface="Arial" panose="020B0604020202020204" pitchFamily="34" charset="0"/>
                        </a:rPr>
                        <a:t>$350,000SIR</a:t>
                      </a:r>
                    </a:p>
                  </a:txBody>
                  <a:tcPr marL="4367" marR="4367" marT="4367" marB="0" anchor="b">
                    <a:lnL>
                      <a:noFill/>
                    </a:lnL>
                    <a:lnR>
                      <a:noFill/>
                    </a:lnR>
                    <a:lnT>
                      <a:noFill/>
                    </a:lnT>
                    <a:lnB>
                      <a:noFill/>
                    </a:lnB>
                    <a:solidFill>
                      <a:srgbClr val="92D050"/>
                    </a:solidFill>
                  </a:tcPr>
                </a:tc>
                <a:tc>
                  <a:txBody>
                    <a:bodyPr/>
                    <a:lstStyle/>
                    <a:p>
                      <a:pPr algn="ctr" fontAlgn="b"/>
                      <a:r>
                        <a:rPr lang="en-US" sz="500" b="0" i="0" u="none" strike="noStrike">
                          <a:effectLst/>
                          <a:latin typeface="Arial" panose="020B0604020202020204" pitchFamily="34" charset="0"/>
                        </a:rPr>
                        <a:t>$1,000,000 SIR</a:t>
                      </a:r>
                    </a:p>
                  </a:txBody>
                  <a:tcPr marL="4367" marR="4367" marT="4367" marB="0" anchor="b">
                    <a:lnL>
                      <a:noFill/>
                    </a:lnL>
                    <a:lnR>
                      <a:noFill/>
                    </a:lnR>
                    <a:lnT>
                      <a:noFill/>
                    </a:lnT>
                    <a:lnB>
                      <a:noFill/>
                    </a:lnB>
                    <a:solidFill>
                      <a:srgbClr val="92D050"/>
                    </a:solidFill>
                  </a:tcPr>
                </a:tc>
                <a:tc>
                  <a:txBody>
                    <a:bodyPr/>
                    <a:lstStyle/>
                    <a:p>
                      <a:pPr algn="ctr" fontAlgn="b"/>
                      <a:r>
                        <a:rPr lang="en-US" sz="500" b="0" i="0" u="none" strike="noStrike">
                          <a:effectLst/>
                          <a:latin typeface="Arial" panose="020B0604020202020204" pitchFamily="34" charset="0"/>
                        </a:rPr>
                        <a:t>Legal Liability</a:t>
                      </a:r>
                    </a:p>
                  </a:txBody>
                  <a:tcPr marL="4367" marR="4367" marT="4367" marB="0" anchor="b">
                    <a:lnL>
                      <a:noFill/>
                    </a:lnL>
                    <a:lnR>
                      <a:noFill/>
                    </a:lnR>
                    <a:lnT>
                      <a:noFill/>
                    </a:lnT>
                    <a:lnB>
                      <a:noFill/>
                    </a:lnB>
                    <a:solidFill>
                      <a:srgbClr val="92D050"/>
                    </a:solidFill>
                  </a:tcPr>
                </a:tc>
                <a:tc>
                  <a:txBody>
                    <a:bodyPr/>
                    <a:lstStyle/>
                    <a:p>
                      <a:pPr algn="ctr" fontAlgn="b"/>
                      <a:r>
                        <a:rPr lang="en-US" sz="500" b="0" i="0" u="none" strike="noStrike">
                          <a:effectLst/>
                          <a:latin typeface="Arial" panose="020B0604020202020204" pitchFamily="34" charset="0"/>
                        </a:rPr>
                        <a:t>$50,000 SIR</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983297964"/>
                  </a:ext>
                </a:extLst>
              </a:tr>
              <a:tr h="120218">
                <a:tc gridSpan="4">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$10,000 SIR</a:t>
                      </a:r>
                    </a:p>
                  </a:txBody>
                  <a:tcPr marL="4367" marR="4367" marT="4367"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ctr" fontAlgn="b"/>
                      <a:r>
                        <a:rPr lang="en-US" sz="500" b="0" i="0" u="none" strike="noStrike">
                          <a:effectLst/>
                          <a:latin typeface="Arial" panose="020B0604020202020204" pitchFamily="34" charset="0"/>
                        </a:rPr>
                        <a:t>$50,000 SIR</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220820063"/>
                  </a:ext>
                </a:extLst>
              </a:tr>
              <a:tr h="233921">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gridSpan="3">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a:effectLst/>
                          <a:latin typeface="Arial" panose="020B0604020202020204" pitchFamily="34" charset="0"/>
                        </a:rPr>
                        <a:t>Freeze and Lightning</a:t>
                      </a:r>
                    </a:p>
                  </a:txBody>
                  <a:tcPr marL="4367" marR="4367" marT="4367" marB="0" anchor="b">
                    <a:lnL>
                      <a:noFill/>
                    </a:lnL>
                    <a:lnR>
                      <a:noFill/>
                    </a:lnR>
                    <a:lnT>
                      <a:noFill/>
                    </a:lnT>
                    <a:lnB>
                      <a:noFill/>
                    </a:lnB>
                    <a:solidFill>
                      <a:srgbClr val="92D050"/>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a:noFill/>
                    </a:lnL>
                    <a:lnR>
                      <a:noFill/>
                    </a:lnR>
                    <a:lnT>
                      <a:noFill/>
                    </a:lnT>
                    <a:lnB>
                      <a:noFill/>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064349581"/>
                  </a:ext>
                </a:extLst>
              </a:tr>
              <a:tr h="120218">
                <a:tc>
                  <a:txBody>
                    <a:bodyPr/>
                    <a:lstStyle/>
                    <a:p>
                      <a:pPr algn="ctr" fontAlgn="b"/>
                      <a:r>
                        <a:rPr lang="en-US" sz="500" b="0" i="0" u="none" strike="noStrike">
                          <a:effectLst/>
                          <a:latin typeface="Arial" panose="020B0604020202020204" pitchFamily="34" charset="0"/>
                        </a:rPr>
                        <a:t> </a:t>
                      </a:r>
                    </a:p>
                  </a:txBody>
                  <a:tcPr marL="4367" marR="4367" marT="436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1" i="0" u="none" strike="noStrike">
                          <a:effectLst/>
                          <a:latin typeface="Arial" panose="020B0604020202020204" pitchFamily="34" charset="0"/>
                        </a:rPr>
                        <a:t> </a:t>
                      </a:r>
                    </a:p>
                  </a:txBody>
                  <a:tcPr marL="4367" marR="4367" marT="4367"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500" b="0" i="0" u="none" strike="noStrike" dirty="0">
                          <a:effectLst/>
                          <a:latin typeface="Arial" panose="020B0604020202020204" pitchFamily="34" charset="0"/>
                        </a:rPr>
                        <a:t> </a:t>
                      </a:r>
                    </a:p>
                  </a:txBody>
                  <a:tcPr marL="4367" marR="4367" marT="436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40728087"/>
                  </a:ext>
                </a:extLst>
              </a:tr>
            </a:tbl>
          </a:graphicData>
        </a:graphic>
      </p:graphicFrame>
    </p:spTree>
    <p:extLst>
      <p:ext uri="{BB962C8B-B14F-4D97-AF65-F5344CB8AC3E}">
        <p14:creationId xmlns:p14="http://schemas.microsoft.com/office/powerpoint/2010/main" val="52750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950" y="239169"/>
            <a:ext cx="8534401" cy="1479167"/>
          </a:xfrm>
        </p:spPr>
        <p:txBody>
          <a:bodyPr/>
          <a:lstStyle/>
          <a:p>
            <a:r>
              <a:rPr lang="en-US" dirty="0"/>
              <a:t>Agenda</a:t>
            </a:r>
            <a:br>
              <a:rPr lang="en-US" dirty="0"/>
            </a:br>
            <a:endParaRPr lang="en-US" dirty="0"/>
          </a:p>
        </p:txBody>
      </p:sp>
      <p:sp>
        <p:nvSpPr>
          <p:cNvPr id="3" name="Text Placeholder 2"/>
          <p:cNvSpPr>
            <a:spLocks noGrp="1"/>
          </p:cNvSpPr>
          <p:nvPr>
            <p:ph type="body" idx="1"/>
          </p:nvPr>
        </p:nvSpPr>
        <p:spPr>
          <a:xfrm>
            <a:off x="684213" y="1251930"/>
            <a:ext cx="8534400" cy="4742470"/>
          </a:xfrm>
        </p:spPr>
        <p:txBody>
          <a:bodyPr>
            <a:normAutofit fontScale="92500" lnSpcReduction="20000"/>
          </a:bodyPr>
          <a:lstStyle/>
          <a:p>
            <a:pPr marL="400050" indent="-400050">
              <a:buFont typeface="+mj-lt"/>
              <a:buAutoNum type="romanUcPeriod"/>
            </a:pPr>
            <a:r>
              <a:rPr lang="en-US" dirty="0">
                <a:solidFill>
                  <a:schemeClr val="tx1">
                    <a:lumMod val="85000"/>
                    <a:lumOff val="15000"/>
                  </a:schemeClr>
                </a:solidFill>
              </a:rPr>
              <a:t>Protected Loss Fund Program (PLFP)</a:t>
            </a:r>
          </a:p>
          <a:p>
            <a:pPr marL="857250" lvl="1" indent="-400050">
              <a:buFont typeface="+mj-lt"/>
              <a:buAutoNum type="arabicPeriod"/>
            </a:pPr>
            <a:r>
              <a:rPr lang="en-US" dirty="0">
                <a:solidFill>
                  <a:schemeClr val="tx1">
                    <a:lumMod val="85000"/>
                    <a:lumOff val="15000"/>
                  </a:schemeClr>
                </a:solidFill>
              </a:rPr>
              <a:t>Purpose</a:t>
            </a:r>
          </a:p>
          <a:p>
            <a:pPr marL="857250" lvl="1" indent="-400050">
              <a:buFont typeface="+mj-lt"/>
              <a:buAutoNum type="arabicPeriod"/>
            </a:pPr>
            <a:r>
              <a:rPr lang="en-US" dirty="0">
                <a:solidFill>
                  <a:schemeClr val="tx1">
                    <a:lumMod val="85000"/>
                    <a:lumOff val="15000"/>
                  </a:schemeClr>
                </a:solidFill>
              </a:rPr>
              <a:t>Programs</a:t>
            </a:r>
          </a:p>
          <a:p>
            <a:pPr marL="857250" lvl="1" indent="-400050">
              <a:buFont typeface="+mj-lt"/>
              <a:buAutoNum type="arabicPeriod"/>
            </a:pPr>
            <a:r>
              <a:rPr lang="en-US" dirty="0">
                <a:solidFill>
                  <a:schemeClr val="tx1">
                    <a:lumMod val="85000"/>
                    <a:lumOff val="15000"/>
                  </a:schemeClr>
                </a:solidFill>
              </a:rPr>
              <a:t>Structure &amp; Costs</a:t>
            </a:r>
          </a:p>
          <a:p>
            <a:pPr marL="400050" indent="-400050">
              <a:buFont typeface="+mj-lt"/>
              <a:buAutoNum type="romanUcPeriod"/>
            </a:pPr>
            <a:r>
              <a:rPr lang="en-US" dirty="0">
                <a:solidFill>
                  <a:schemeClr val="tx1">
                    <a:lumMod val="85000"/>
                    <a:lumOff val="15000"/>
                  </a:schemeClr>
                </a:solidFill>
              </a:rPr>
              <a:t>Claims Review</a:t>
            </a:r>
          </a:p>
          <a:p>
            <a:pPr marL="400050" indent="-400050">
              <a:buFont typeface="+mj-lt"/>
              <a:buAutoNum type="romanUcPeriod"/>
            </a:pPr>
            <a:r>
              <a:rPr lang="en-US" dirty="0">
                <a:solidFill>
                  <a:schemeClr val="tx1">
                    <a:lumMod val="85000"/>
                    <a:lumOff val="15000"/>
                  </a:schemeClr>
                </a:solidFill>
              </a:rPr>
              <a:t>Break</a:t>
            </a:r>
          </a:p>
          <a:p>
            <a:pPr marL="400050" indent="-400050">
              <a:buFont typeface="+mj-lt"/>
              <a:buAutoNum type="romanUcPeriod"/>
            </a:pPr>
            <a:r>
              <a:rPr lang="en-US" dirty="0">
                <a:solidFill>
                  <a:schemeClr val="tx1">
                    <a:lumMod val="85000"/>
                    <a:lumOff val="15000"/>
                  </a:schemeClr>
                </a:solidFill>
              </a:rPr>
              <a:t>Identifying Risks</a:t>
            </a:r>
          </a:p>
          <a:p>
            <a:pPr marL="400050" indent="-400050">
              <a:buFont typeface="+mj-lt"/>
              <a:buAutoNum type="romanUcPeriod"/>
            </a:pPr>
            <a:r>
              <a:rPr lang="en-US" dirty="0">
                <a:solidFill>
                  <a:schemeClr val="tx1">
                    <a:lumMod val="85000"/>
                    <a:lumOff val="15000"/>
                  </a:schemeClr>
                </a:solidFill>
              </a:rPr>
              <a:t>Lessons from the field</a:t>
            </a:r>
          </a:p>
          <a:p>
            <a:pPr marL="400050" indent="-400050">
              <a:buFont typeface="+mj-lt"/>
              <a:buAutoNum type="romanUcPeriod"/>
            </a:pPr>
            <a:r>
              <a:rPr lang="en-US" dirty="0">
                <a:solidFill>
                  <a:schemeClr val="tx1">
                    <a:lumMod val="85000"/>
                    <a:lumOff val="15000"/>
                  </a:schemeClr>
                </a:solidFill>
              </a:rPr>
              <a:t>Lunch</a:t>
            </a:r>
          </a:p>
          <a:p>
            <a:pPr marL="400050" indent="-400050">
              <a:buFont typeface="+mj-lt"/>
              <a:buAutoNum type="romanUcPeriod"/>
            </a:pPr>
            <a:r>
              <a:rPr lang="en-US" dirty="0">
                <a:solidFill>
                  <a:schemeClr val="tx1">
                    <a:lumMod val="85000"/>
                    <a:lumOff val="15000"/>
                  </a:schemeClr>
                </a:solidFill>
              </a:rPr>
              <a:t>Emerging Issues</a:t>
            </a:r>
          </a:p>
          <a:p>
            <a:pPr marL="400050" indent="-400050">
              <a:buFont typeface="+mj-lt"/>
              <a:buAutoNum type="romanUcPeriod"/>
            </a:pPr>
            <a:r>
              <a:rPr lang="en-US" dirty="0">
                <a:solidFill>
                  <a:schemeClr val="tx1">
                    <a:lumMod val="85000"/>
                    <a:lumOff val="15000"/>
                  </a:schemeClr>
                </a:solidFill>
              </a:rPr>
              <a:t>Special Events</a:t>
            </a:r>
          </a:p>
          <a:p>
            <a:pPr marL="400050" indent="-400050">
              <a:buFont typeface="+mj-lt"/>
              <a:buAutoNum type="romanUcPeriod"/>
            </a:pPr>
            <a:r>
              <a:rPr lang="en-US" dirty="0">
                <a:solidFill>
                  <a:schemeClr val="tx1">
                    <a:lumMod val="85000"/>
                    <a:lumOff val="15000"/>
                  </a:schemeClr>
                </a:solidFill>
              </a:rPr>
              <a:t>Break</a:t>
            </a:r>
          </a:p>
          <a:p>
            <a:pPr marL="400050" indent="-400050">
              <a:buFont typeface="+mj-lt"/>
              <a:buAutoNum type="romanUcPeriod"/>
            </a:pPr>
            <a:r>
              <a:rPr lang="en-US" dirty="0">
                <a:solidFill>
                  <a:schemeClr val="tx1">
                    <a:lumMod val="85000"/>
                    <a:lumOff val="15000"/>
                  </a:schemeClr>
                </a:solidFill>
              </a:rPr>
              <a:t>Online Resources</a:t>
            </a:r>
          </a:p>
          <a:p>
            <a:endParaRPr lang="en-US" dirty="0"/>
          </a:p>
          <a:p>
            <a:pPr marL="800100" lvl="1" indent="-342900">
              <a:buFont typeface="+mj-lt"/>
              <a:buAutoNum type="arabicPeriod"/>
            </a:pPr>
            <a:endParaRPr lang="en-US" dirty="0"/>
          </a:p>
          <a:p>
            <a:endParaRPr lang="en-US" dirty="0"/>
          </a:p>
        </p:txBody>
      </p:sp>
    </p:spTree>
    <p:extLst>
      <p:ext uri="{BB962C8B-B14F-4D97-AF65-F5344CB8AC3E}">
        <p14:creationId xmlns:p14="http://schemas.microsoft.com/office/powerpoint/2010/main" val="1582646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74320"/>
            <a:ext cx="8596668" cy="1996439"/>
          </a:xfrm>
        </p:spPr>
        <p:txBody>
          <a:bodyPr>
            <a:normAutofit/>
          </a:bodyPr>
          <a:lstStyle/>
          <a:p>
            <a:pPr algn="ctr"/>
            <a:r>
              <a:rPr lang="en-US" sz="4000" dirty="0"/>
              <a:t>PLFP</a:t>
            </a:r>
            <a:br>
              <a:rPr lang="en-US" sz="4000" dirty="0"/>
            </a:br>
            <a:r>
              <a:rPr lang="en-US" sz="4000" dirty="0"/>
              <a:t>Structure (cont’d)</a:t>
            </a:r>
            <a:br>
              <a:rPr lang="en-US" sz="4000" dirty="0"/>
            </a:br>
            <a:r>
              <a:rPr lang="en-US" sz="4000" dirty="0"/>
              <a:t>Vendor Relationships</a:t>
            </a:r>
          </a:p>
        </p:txBody>
      </p:sp>
      <p:sp>
        <p:nvSpPr>
          <p:cNvPr id="3" name="Text Placeholder 2"/>
          <p:cNvSpPr>
            <a:spLocks noGrp="1"/>
          </p:cNvSpPr>
          <p:nvPr>
            <p:ph type="body" idx="1"/>
          </p:nvPr>
        </p:nvSpPr>
        <p:spPr>
          <a:xfrm>
            <a:off x="677335" y="2522271"/>
            <a:ext cx="8596668" cy="3519091"/>
          </a:xfrm>
        </p:spPr>
        <p:txBody>
          <a:bodyPr/>
          <a:lstStyle/>
          <a:p>
            <a:pPr marL="342900" indent="-342900">
              <a:buFont typeface="Arial" panose="020B0604020202020204" pitchFamily="34" charset="0"/>
              <a:buChar char="•"/>
            </a:pPr>
            <a:r>
              <a:rPr lang="en-US" sz="2000" dirty="0"/>
              <a:t>Arthur J. Gallagher</a:t>
            </a:r>
          </a:p>
          <a:p>
            <a:pPr marL="342900" indent="-342900">
              <a:buFont typeface="Arial" panose="020B0604020202020204" pitchFamily="34" charset="0"/>
              <a:buChar char="•"/>
            </a:pPr>
            <a:r>
              <a:rPr lang="en-US" sz="2000" dirty="0"/>
              <a:t>Gallagher Bassett Services, Inc.</a:t>
            </a:r>
          </a:p>
          <a:p>
            <a:pPr marL="342900" indent="-342900">
              <a:buFont typeface="Arial" panose="020B0604020202020204" pitchFamily="34" charset="0"/>
              <a:buChar char="•"/>
            </a:pPr>
            <a:r>
              <a:rPr lang="en-US" sz="2000" dirty="0"/>
              <a:t>Excess Underwriters</a:t>
            </a:r>
          </a:p>
          <a:p>
            <a:pPr marL="800100" lvl="1" indent="-342900">
              <a:buFont typeface="Arial" panose="020B0604020202020204" pitchFamily="34" charset="0"/>
              <a:buChar char="•"/>
            </a:pPr>
            <a:r>
              <a:rPr lang="en-US" dirty="0"/>
              <a:t>Munich</a:t>
            </a:r>
          </a:p>
          <a:p>
            <a:pPr marL="800100" lvl="1" indent="-342900">
              <a:buFont typeface="Arial" panose="020B0604020202020204" pitchFamily="34" charset="0"/>
              <a:buChar char="•"/>
            </a:pPr>
            <a:r>
              <a:rPr lang="en-US" dirty="0"/>
              <a:t>Travelers</a:t>
            </a:r>
          </a:p>
          <a:p>
            <a:pPr marL="800100" lvl="1" indent="-342900">
              <a:buFont typeface="Arial" panose="020B0604020202020204" pitchFamily="34" charset="0"/>
              <a:buChar char="•"/>
            </a:pPr>
            <a:r>
              <a:rPr lang="en-US" dirty="0"/>
              <a:t>Safety Nation</a:t>
            </a:r>
          </a:p>
          <a:p>
            <a:pPr marL="800100" lvl="1" indent="-342900">
              <a:buFont typeface="Arial" panose="020B0604020202020204" pitchFamily="34" charset="0"/>
              <a:buChar char="•"/>
            </a:pPr>
            <a:r>
              <a:rPr lang="en-US" dirty="0"/>
              <a:t>Etc.</a:t>
            </a:r>
          </a:p>
        </p:txBody>
      </p:sp>
    </p:spTree>
    <p:extLst>
      <p:ext uri="{BB962C8B-B14F-4D97-AF65-F5344CB8AC3E}">
        <p14:creationId xmlns:p14="http://schemas.microsoft.com/office/powerpoint/2010/main" val="3963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20040"/>
            <a:ext cx="8596668" cy="1935480"/>
          </a:xfrm>
        </p:spPr>
        <p:txBody>
          <a:bodyPr>
            <a:normAutofit/>
          </a:bodyPr>
          <a:lstStyle/>
          <a:p>
            <a:pPr algn="ctr"/>
            <a:r>
              <a:rPr lang="en-US" sz="4000" dirty="0"/>
              <a:t>PLFP</a:t>
            </a:r>
            <a:br>
              <a:rPr lang="en-US" sz="4000" dirty="0"/>
            </a:br>
            <a:r>
              <a:rPr lang="en-US" sz="4000" dirty="0"/>
              <a:t>Structure (cont’d)</a:t>
            </a:r>
            <a:br>
              <a:rPr lang="en-US" sz="4000" dirty="0"/>
            </a:br>
            <a:r>
              <a:rPr lang="en-US" sz="4000" dirty="0"/>
              <a:t>(Arch)Diocesan Costs</a:t>
            </a:r>
          </a:p>
        </p:txBody>
      </p:sp>
      <p:sp>
        <p:nvSpPr>
          <p:cNvPr id="3" name="Text Placeholder 2"/>
          <p:cNvSpPr>
            <a:spLocks noGrp="1"/>
          </p:cNvSpPr>
          <p:nvPr>
            <p:ph type="body" idx="1"/>
          </p:nvPr>
        </p:nvSpPr>
        <p:spPr>
          <a:xfrm>
            <a:off x="677335" y="2503859"/>
            <a:ext cx="8184367" cy="4148553"/>
          </a:xfrm>
        </p:spPr>
        <p:txBody>
          <a:bodyPr>
            <a:normAutofit fontScale="92500" lnSpcReduction="10000"/>
          </a:bodyPr>
          <a:lstStyle/>
          <a:p>
            <a:pPr marL="285750" indent="-285750">
              <a:buFont typeface="Arial" panose="020B0604020202020204" pitchFamily="34" charset="0"/>
              <a:buChar char="•"/>
            </a:pPr>
            <a:r>
              <a:rPr lang="en-US" dirty="0"/>
              <a:t>Actuarial Review</a:t>
            </a:r>
          </a:p>
          <a:p>
            <a:pPr marL="285750" indent="-285750">
              <a:buFont typeface="Arial" panose="020B0604020202020204" pitchFamily="34" charset="0"/>
              <a:buChar char="•"/>
            </a:pPr>
            <a:r>
              <a:rPr lang="en-US" dirty="0"/>
              <a:t>Exposures</a:t>
            </a:r>
          </a:p>
          <a:p>
            <a:pPr marL="742950" lvl="1" indent="-285750">
              <a:buFont typeface="Arial" panose="020B0604020202020204" pitchFamily="34" charset="0"/>
              <a:buChar char="•"/>
            </a:pPr>
            <a:r>
              <a:rPr lang="en-US" dirty="0"/>
              <a:t>Building Values</a:t>
            </a:r>
          </a:p>
          <a:p>
            <a:pPr marL="742950" lvl="1" indent="-285750">
              <a:buFont typeface="Arial" panose="020B0604020202020204" pitchFamily="34" charset="0"/>
              <a:buChar char="•"/>
            </a:pPr>
            <a:r>
              <a:rPr lang="en-US" dirty="0"/>
              <a:t>Wages</a:t>
            </a:r>
          </a:p>
          <a:p>
            <a:pPr marL="742950" lvl="1" indent="-285750">
              <a:buFont typeface="Arial" panose="020B0604020202020204" pitchFamily="34" charset="0"/>
              <a:buChar char="•"/>
            </a:pPr>
            <a:r>
              <a:rPr lang="en-US" dirty="0"/>
              <a:t>Autos</a:t>
            </a:r>
          </a:p>
          <a:p>
            <a:pPr marL="285750" indent="-285750">
              <a:buFont typeface="Arial" panose="020B0604020202020204" pitchFamily="34" charset="0"/>
              <a:buChar char="•"/>
            </a:pPr>
            <a:r>
              <a:rPr lang="en-US" dirty="0"/>
              <a:t>Above determines self-insured retention levels</a:t>
            </a:r>
          </a:p>
          <a:p>
            <a:pPr marL="285750" indent="-285750">
              <a:buFont typeface="Arial" panose="020B0604020202020204" pitchFamily="34" charset="0"/>
              <a:buChar char="•"/>
            </a:pPr>
            <a:r>
              <a:rPr lang="en-US" dirty="0"/>
              <a:t>Excess insurance</a:t>
            </a:r>
          </a:p>
          <a:p>
            <a:pPr marL="742950" lvl="1" indent="-285750">
              <a:buFont typeface="Arial" panose="020B0604020202020204" pitchFamily="34" charset="0"/>
              <a:buChar char="•"/>
            </a:pPr>
            <a:r>
              <a:rPr lang="en-US" dirty="0"/>
              <a:t>Includes above exposures</a:t>
            </a:r>
          </a:p>
          <a:p>
            <a:pPr marL="1200150" lvl="2" indent="-285750">
              <a:buFont typeface="Arial" panose="020B0604020202020204" pitchFamily="34" charset="0"/>
              <a:buChar char="•"/>
            </a:pPr>
            <a:r>
              <a:rPr lang="en-US" dirty="0"/>
              <a:t>Student and Athlete counts</a:t>
            </a:r>
          </a:p>
          <a:p>
            <a:pPr marL="1200150" lvl="2" indent="-285750">
              <a:buFont typeface="Arial" panose="020B0604020202020204" pitchFamily="34" charset="0"/>
              <a:buChar char="•"/>
            </a:pPr>
            <a:r>
              <a:rPr lang="en-US" dirty="0"/>
              <a:t>More specific details on all aspects of (Arch)Diocesan activities and assets</a:t>
            </a:r>
          </a:p>
          <a:p>
            <a:pPr marL="285750" indent="-285750">
              <a:buFont typeface="Arial" panose="020B0604020202020204" pitchFamily="34" charset="0"/>
              <a:buChar char="•"/>
            </a:pPr>
            <a:r>
              <a:rPr lang="en-US" dirty="0"/>
              <a:t>Both the Actuarial and Excess underwriters reviews are heavily weighted by </a:t>
            </a:r>
            <a:r>
              <a:rPr lang="en-US" i="1" u="sng" dirty="0"/>
              <a:t>Loss History</a:t>
            </a:r>
            <a:endParaRPr lang="en-US" dirty="0"/>
          </a:p>
        </p:txBody>
      </p:sp>
    </p:spTree>
    <p:extLst>
      <p:ext uri="{BB962C8B-B14F-4D97-AF65-F5344CB8AC3E}">
        <p14:creationId xmlns:p14="http://schemas.microsoft.com/office/powerpoint/2010/main" val="24045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3">
                                            <p:txEl>
                                              <p:pRg st="7" end="7"/>
                                            </p:txEl>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p:cTn id="5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3">
                                            <p:txEl>
                                              <p:pRg st="8" end="8"/>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p:cTn id="5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p:cTn id="6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20040"/>
            <a:ext cx="8596668" cy="1194435"/>
          </a:xfrm>
        </p:spPr>
        <p:txBody>
          <a:bodyPr>
            <a:normAutofit/>
          </a:bodyPr>
          <a:lstStyle/>
          <a:p>
            <a:pPr algn="ctr"/>
            <a:r>
              <a:rPr lang="en-US" sz="4000" dirty="0"/>
              <a:t>Clams Review and Discussion</a:t>
            </a:r>
          </a:p>
        </p:txBody>
      </p:sp>
      <p:sp>
        <p:nvSpPr>
          <p:cNvPr id="3" name="Text Placeholder 2"/>
          <p:cNvSpPr>
            <a:spLocks noGrp="1"/>
          </p:cNvSpPr>
          <p:nvPr>
            <p:ph type="body" idx="1"/>
          </p:nvPr>
        </p:nvSpPr>
        <p:spPr>
          <a:xfrm>
            <a:off x="677335" y="1514475"/>
            <a:ext cx="8596668" cy="4526887"/>
          </a:xfrm>
        </p:spPr>
        <p:txBody>
          <a:bodyPr/>
          <a:lstStyle/>
          <a:p>
            <a:pPr marL="285750" indent="-285750">
              <a:buFont typeface="Arial" panose="020B0604020202020204" pitchFamily="34" charset="0"/>
              <a:buChar char="•"/>
            </a:pPr>
            <a:r>
              <a:rPr lang="en-US" sz="2000" dirty="0"/>
              <a:t>Last five years (7/1/2011 – 6/30/2016)</a:t>
            </a:r>
          </a:p>
          <a:p>
            <a:pPr marL="285750" indent="-285750">
              <a:buFont typeface="Arial" panose="020B0604020202020204" pitchFamily="34" charset="0"/>
              <a:buChar char="•"/>
            </a:pPr>
            <a:r>
              <a:rPr lang="en-US" sz="2000" dirty="0"/>
              <a:t>Province Wide</a:t>
            </a:r>
          </a:p>
          <a:p>
            <a:pPr marL="285750" indent="-285750">
              <a:buFont typeface="Arial" panose="020B0604020202020204" pitchFamily="34" charset="0"/>
              <a:buChar char="•"/>
            </a:pPr>
            <a:r>
              <a:rPr lang="en-US" sz="2000" dirty="0"/>
              <a:t>“Top 10” in each category</a:t>
            </a:r>
          </a:p>
          <a:p>
            <a:pPr marL="285750" indent="-285750">
              <a:buFont typeface="Arial" panose="020B0604020202020204" pitchFamily="34" charset="0"/>
              <a:buChar char="•"/>
            </a:pPr>
            <a:r>
              <a:rPr lang="en-US" sz="2000" dirty="0"/>
              <a:t>Review Frequency and Severity by:</a:t>
            </a:r>
          </a:p>
          <a:p>
            <a:pPr marL="742950" lvl="1" indent="-285750">
              <a:buFont typeface="Arial" panose="020B0604020202020204" pitchFamily="34" charset="0"/>
              <a:buChar char="•"/>
            </a:pPr>
            <a:r>
              <a:rPr lang="en-US" dirty="0"/>
              <a:t>Coverage</a:t>
            </a:r>
          </a:p>
          <a:p>
            <a:pPr marL="742950" lvl="1" indent="-285750">
              <a:buFont typeface="Arial" panose="020B0604020202020204" pitchFamily="34" charset="0"/>
              <a:buChar char="•"/>
            </a:pPr>
            <a:r>
              <a:rPr lang="en-US" dirty="0"/>
              <a:t>Source</a:t>
            </a:r>
          </a:p>
          <a:p>
            <a:pPr marL="742950" lvl="1" indent="-285750">
              <a:buFont typeface="Arial" panose="020B0604020202020204" pitchFamily="34" charset="0"/>
              <a:buChar char="•"/>
            </a:pPr>
            <a:r>
              <a:rPr lang="en-US" dirty="0"/>
              <a:t>Nature</a:t>
            </a:r>
          </a:p>
          <a:p>
            <a:pPr marL="742950" lvl="1" indent="-285750">
              <a:buFont typeface="Arial" panose="020B0604020202020204" pitchFamily="34" charset="0"/>
              <a:buChar char="•"/>
            </a:pPr>
            <a:r>
              <a:rPr lang="en-US" dirty="0"/>
              <a:t>Preventable vs Non-preventable</a:t>
            </a:r>
          </a:p>
        </p:txBody>
      </p:sp>
    </p:spTree>
    <p:extLst>
      <p:ext uri="{BB962C8B-B14F-4D97-AF65-F5344CB8AC3E}">
        <p14:creationId xmlns:p14="http://schemas.microsoft.com/office/powerpoint/2010/main" val="3749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028825"/>
            <a:ext cx="8596668" cy="4012537"/>
          </a:xfrm>
        </p:spPr>
        <p:txBody>
          <a:bodyPr/>
          <a:lstStyle/>
          <a:p>
            <a:r>
              <a:rPr lang="en-US" dirty="0"/>
              <a:t> </a:t>
            </a:r>
          </a:p>
        </p:txBody>
      </p:sp>
      <p:sp>
        <p:nvSpPr>
          <p:cNvPr id="4" name="Title 1"/>
          <p:cNvSpPr>
            <a:spLocks noGrp="1"/>
          </p:cNvSpPr>
          <p:nvPr>
            <p:ph type="title"/>
          </p:nvPr>
        </p:nvSpPr>
        <p:spPr>
          <a:xfrm>
            <a:off x="677335" y="609600"/>
            <a:ext cx="8596668" cy="1419225"/>
          </a:xfrm>
        </p:spPr>
        <p:txBody>
          <a:bodyPr>
            <a:normAutofit fontScale="90000"/>
          </a:bodyPr>
          <a:lstStyle/>
          <a:p>
            <a:pPr algn="ctr"/>
            <a:r>
              <a:rPr lang="en-US" sz="4000" dirty="0"/>
              <a:t>Claims Review and Discussion</a:t>
            </a:r>
            <a:br>
              <a:rPr lang="en-US" sz="4000" dirty="0"/>
            </a:br>
            <a:r>
              <a:rPr lang="en-US" sz="4000" dirty="0"/>
              <a:t>By Coverage</a:t>
            </a:r>
            <a:br>
              <a:rPr lang="en-US" sz="4000" dirty="0"/>
            </a:br>
            <a:r>
              <a:rPr lang="en-US" sz="4000" dirty="0"/>
              <a:t>Frequency</a:t>
            </a:r>
            <a:br>
              <a:rPr lang="en-US" sz="4000" dirty="0"/>
            </a:br>
            <a:endParaRPr lang="en-US" sz="4000" dirty="0"/>
          </a:p>
        </p:txBody>
      </p:sp>
      <p:graphicFrame>
        <p:nvGraphicFramePr>
          <p:cNvPr id="5" name="Chart 4">
            <a:extLst>
              <a:ext uri="{FF2B5EF4-FFF2-40B4-BE49-F238E27FC236}">
                <a16:creationId xmlns:a16="http://schemas.microsoft.com/office/drawing/2014/main" id="{4086D08E-3811-49B5-A107-A30E3875D790}"/>
              </a:ext>
            </a:extLst>
          </p:cNvPr>
          <p:cNvGraphicFramePr>
            <a:graphicFrameLocks/>
          </p:cNvGraphicFramePr>
          <p:nvPr>
            <p:extLst>
              <p:ext uri="{D42A27DB-BD31-4B8C-83A1-F6EECF244321}">
                <p14:modId xmlns:p14="http://schemas.microsoft.com/office/powerpoint/2010/main" val="1741997219"/>
              </p:ext>
            </p:extLst>
          </p:nvPr>
        </p:nvGraphicFramePr>
        <p:xfrm>
          <a:off x="971550" y="2028825"/>
          <a:ext cx="8572500" cy="4214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30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1"/>
            <a:ext cx="8596668" cy="1562100"/>
          </a:xfrm>
        </p:spPr>
        <p:txBody>
          <a:bodyPr>
            <a:normAutofit fontScale="90000"/>
          </a:bodyPr>
          <a:lstStyle/>
          <a:p>
            <a:pPr algn="ctr"/>
            <a:r>
              <a:rPr lang="en-US" sz="4000" dirty="0"/>
              <a:t>Claims Review and Discussion</a:t>
            </a:r>
            <a:br>
              <a:rPr lang="en-US" sz="4000" dirty="0"/>
            </a:br>
            <a:r>
              <a:rPr lang="en-US" sz="4000" dirty="0"/>
              <a:t>By Coverage</a:t>
            </a:r>
            <a:br>
              <a:rPr lang="en-US" sz="4000" dirty="0"/>
            </a:br>
            <a:r>
              <a:rPr lang="en-US" sz="4000" dirty="0"/>
              <a:t>Severity</a:t>
            </a:r>
            <a:br>
              <a:rPr lang="en-US" sz="4000" dirty="0"/>
            </a:br>
            <a:endParaRPr lang="en-US" sz="4000" dirty="0"/>
          </a:p>
        </p:txBody>
      </p:sp>
      <p:sp>
        <p:nvSpPr>
          <p:cNvPr id="3" name="Text Placeholder 2"/>
          <p:cNvSpPr>
            <a:spLocks noGrp="1"/>
          </p:cNvSpPr>
          <p:nvPr>
            <p:ph type="body" idx="1"/>
          </p:nvPr>
        </p:nvSpPr>
        <p:spPr>
          <a:xfrm>
            <a:off x="677335" y="1971675"/>
            <a:ext cx="8596668" cy="4700588"/>
          </a:xfrm>
        </p:spPr>
        <p:txBody>
          <a:bodyPr/>
          <a:lstStyle/>
          <a:p>
            <a:r>
              <a:rPr lang="en-US" dirty="0"/>
              <a:t> </a:t>
            </a:r>
          </a:p>
        </p:txBody>
      </p:sp>
      <p:graphicFrame>
        <p:nvGraphicFramePr>
          <p:cNvPr id="7" name="Chart 6">
            <a:extLst>
              <a:ext uri="{FF2B5EF4-FFF2-40B4-BE49-F238E27FC236}">
                <a16:creationId xmlns:a16="http://schemas.microsoft.com/office/drawing/2014/main" id="{3DA011BB-E4CA-42D1-8270-6F4937AE9336}"/>
              </a:ext>
            </a:extLst>
          </p:cNvPr>
          <p:cNvGraphicFramePr>
            <a:graphicFrameLocks/>
          </p:cNvGraphicFramePr>
          <p:nvPr>
            <p:extLst>
              <p:ext uri="{D42A27DB-BD31-4B8C-83A1-F6EECF244321}">
                <p14:modId xmlns:p14="http://schemas.microsoft.com/office/powerpoint/2010/main" val="2138124140"/>
              </p:ext>
            </p:extLst>
          </p:nvPr>
        </p:nvGraphicFramePr>
        <p:xfrm>
          <a:off x="677335" y="1971675"/>
          <a:ext cx="9990665" cy="4271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494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1943100"/>
            <a:ext cx="8596668" cy="4098262"/>
          </a:xfrm>
        </p:spPr>
        <p:txBody>
          <a:bodyPr/>
          <a:lstStyle/>
          <a:p>
            <a:r>
              <a:rPr lang="en-US" dirty="0"/>
              <a:t> </a:t>
            </a:r>
          </a:p>
        </p:txBody>
      </p:sp>
      <p:sp>
        <p:nvSpPr>
          <p:cNvPr id="4" name="Title 1"/>
          <p:cNvSpPr>
            <a:spLocks noGrp="1"/>
          </p:cNvSpPr>
          <p:nvPr>
            <p:ph type="title"/>
          </p:nvPr>
        </p:nvSpPr>
        <p:spPr>
          <a:xfrm>
            <a:off x="677335" y="523875"/>
            <a:ext cx="8596668" cy="1804988"/>
          </a:xfrm>
        </p:spPr>
        <p:txBody>
          <a:bodyPr>
            <a:normAutofit fontScale="90000"/>
          </a:bodyPr>
          <a:lstStyle/>
          <a:p>
            <a:pPr algn="ctr"/>
            <a:r>
              <a:rPr lang="en-US" sz="4000" dirty="0"/>
              <a:t>Claims Review and Discussion</a:t>
            </a:r>
            <a:br>
              <a:rPr lang="en-US" sz="4000" dirty="0"/>
            </a:br>
            <a:r>
              <a:rPr lang="en-US" sz="4000" dirty="0"/>
              <a:t>By Source</a:t>
            </a:r>
            <a:br>
              <a:rPr lang="en-US" sz="4000" dirty="0"/>
            </a:br>
            <a:r>
              <a:rPr lang="en-US" sz="4000" dirty="0"/>
              <a:t>Frequency</a:t>
            </a:r>
            <a:br>
              <a:rPr lang="en-US" sz="4000" dirty="0"/>
            </a:br>
            <a:endParaRPr lang="en-US" sz="4000" dirty="0"/>
          </a:p>
        </p:txBody>
      </p:sp>
      <p:graphicFrame>
        <p:nvGraphicFramePr>
          <p:cNvPr id="5" name="Chart 4">
            <a:extLst>
              <a:ext uri="{FF2B5EF4-FFF2-40B4-BE49-F238E27FC236}">
                <a16:creationId xmlns:a16="http://schemas.microsoft.com/office/drawing/2014/main" id="{BA13846A-C7D9-4912-92E6-57BD4810DE41}"/>
              </a:ext>
            </a:extLst>
          </p:cNvPr>
          <p:cNvGraphicFramePr>
            <a:graphicFrameLocks/>
          </p:cNvGraphicFramePr>
          <p:nvPr>
            <p:extLst>
              <p:ext uri="{D42A27DB-BD31-4B8C-83A1-F6EECF244321}">
                <p14:modId xmlns:p14="http://schemas.microsoft.com/office/powerpoint/2010/main" val="1737575194"/>
              </p:ext>
            </p:extLst>
          </p:nvPr>
        </p:nvGraphicFramePr>
        <p:xfrm>
          <a:off x="428625" y="1943099"/>
          <a:ext cx="9515475" cy="4600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9035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000250"/>
            <a:ext cx="8596668" cy="4041112"/>
          </a:xfrm>
        </p:spPr>
        <p:txBody>
          <a:bodyPr/>
          <a:lstStyle/>
          <a:p>
            <a:r>
              <a:rPr lang="en-US" dirty="0"/>
              <a:t> </a:t>
            </a:r>
          </a:p>
        </p:txBody>
      </p:sp>
      <p:sp>
        <p:nvSpPr>
          <p:cNvPr id="4" name="Title 1"/>
          <p:cNvSpPr>
            <a:spLocks noGrp="1"/>
          </p:cNvSpPr>
          <p:nvPr>
            <p:ph type="title"/>
          </p:nvPr>
        </p:nvSpPr>
        <p:spPr>
          <a:xfrm>
            <a:off x="677335" y="609600"/>
            <a:ext cx="8596668" cy="1919288"/>
          </a:xfrm>
        </p:spPr>
        <p:txBody>
          <a:bodyPr>
            <a:normAutofit fontScale="90000"/>
          </a:bodyPr>
          <a:lstStyle/>
          <a:p>
            <a:pPr algn="ctr"/>
            <a:r>
              <a:rPr lang="en-US" sz="4000" dirty="0"/>
              <a:t>Claims Review and Discussion</a:t>
            </a:r>
            <a:br>
              <a:rPr lang="en-US" sz="4000" dirty="0"/>
            </a:br>
            <a:r>
              <a:rPr lang="en-US" sz="4000" dirty="0"/>
              <a:t>By Source</a:t>
            </a:r>
            <a:br>
              <a:rPr lang="en-US" sz="4000" dirty="0"/>
            </a:br>
            <a:r>
              <a:rPr lang="en-US" sz="4000" dirty="0"/>
              <a:t>Severity</a:t>
            </a:r>
            <a:br>
              <a:rPr lang="en-US" sz="4000" dirty="0"/>
            </a:br>
            <a:endParaRPr lang="en-US" sz="4000" dirty="0"/>
          </a:p>
        </p:txBody>
      </p:sp>
      <p:graphicFrame>
        <p:nvGraphicFramePr>
          <p:cNvPr id="5" name="Chart 4">
            <a:extLst>
              <a:ext uri="{FF2B5EF4-FFF2-40B4-BE49-F238E27FC236}">
                <a16:creationId xmlns:a16="http://schemas.microsoft.com/office/drawing/2014/main" id="{2A20A10B-2414-4937-8133-21FC9F2FC523}"/>
              </a:ext>
            </a:extLst>
          </p:cNvPr>
          <p:cNvGraphicFramePr>
            <a:graphicFrameLocks/>
          </p:cNvGraphicFramePr>
          <p:nvPr>
            <p:extLst>
              <p:ext uri="{D42A27DB-BD31-4B8C-83A1-F6EECF244321}">
                <p14:modId xmlns:p14="http://schemas.microsoft.com/office/powerpoint/2010/main" val="3801492667"/>
              </p:ext>
            </p:extLst>
          </p:nvPr>
        </p:nvGraphicFramePr>
        <p:xfrm>
          <a:off x="357188" y="2114550"/>
          <a:ext cx="9729788" cy="4386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1805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085975"/>
            <a:ext cx="9538228" cy="3955387"/>
          </a:xfrm>
        </p:spPr>
        <p:txBody>
          <a:bodyPr/>
          <a:lstStyle/>
          <a:p>
            <a:r>
              <a:rPr lang="en-US" dirty="0"/>
              <a:t> </a:t>
            </a:r>
          </a:p>
        </p:txBody>
      </p:sp>
      <p:sp>
        <p:nvSpPr>
          <p:cNvPr id="4" name="Title 1"/>
          <p:cNvSpPr>
            <a:spLocks noGrp="1"/>
          </p:cNvSpPr>
          <p:nvPr>
            <p:ph type="title"/>
          </p:nvPr>
        </p:nvSpPr>
        <p:spPr>
          <a:xfrm>
            <a:off x="677335" y="609600"/>
            <a:ext cx="8596668" cy="1476375"/>
          </a:xfrm>
        </p:spPr>
        <p:txBody>
          <a:bodyPr>
            <a:normAutofit fontScale="90000"/>
          </a:bodyPr>
          <a:lstStyle/>
          <a:p>
            <a:pPr algn="ctr"/>
            <a:r>
              <a:rPr lang="en-US" sz="4000" dirty="0"/>
              <a:t>Claims Review and Discussion</a:t>
            </a:r>
            <a:br>
              <a:rPr lang="en-US" sz="4000" dirty="0"/>
            </a:br>
            <a:r>
              <a:rPr lang="en-US" sz="4000" dirty="0"/>
              <a:t>By Nature of Loss</a:t>
            </a:r>
            <a:br>
              <a:rPr lang="en-US" sz="4000" dirty="0"/>
            </a:br>
            <a:r>
              <a:rPr lang="en-US" sz="4000" dirty="0"/>
              <a:t>Frequency</a:t>
            </a:r>
          </a:p>
        </p:txBody>
      </p:sp>
      <p:graphicFrame>
        <p:nvGraphicFramePr>
          <p:cNvPr id="5" name="Chart 4">
            <a:extLst>
              <a:ext uri="{FF2B5EF4-FFF2-40B4-BE49-F238E27FC236}">
                <a16:creationId xmlns:a16="http://schemas.microsoft.com/office/drawing/2014/main" id="{68E3649E-EE80-4FBE-9548-5596D653604F}"/>
              </a:ext>
            </a:extLst>
          </p:cNvPr>
          <p:cNvGraphicFramePr>
            <a:graphicFrameLocks/>
          </p:cNvGraphicFramePr>
          <p:nvPr>
            <p:extLst>
              <p:ext uri="{D42A27DB-BD31-4B8C-83A1-F6EECF244321}">
                <p14:modId xmlns:p14="http://schemas.microsoft.com/office/powerpoint/2010/main" val="4118922772"/>
              </p:ext>
            </p:extLst>
          </p:nvPr>
        </p:nvGraphicFramePr>
        <p:xfrm>
          <a:off x="385762" y="2085975"/>
          <a:ext cx="9686925" cy="4229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0414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1928813"/>
            <a:ext cx="9809690" cy="4112549"/>
          </a:xfrm>
        </p:spPr>
        <p:txBody>
          <a:bodyPr/>
          <a:lstStyle/>
          <a:p>
            <a:r>
              <a:rPr lang="en-US" dirty="0"/>
              <a:t> </a:t>
            </a:r>
          </a:p>
        </p:txBody>
      </p:sp>
      <p:sp>
        <p:nvSpPr>
          <p:cNvPr id="4" name="Title 1"/>
          <p:cNvSpPr>
            <a:spLocks noGrp="1"/>
          </p:cNvSpPr>
          <p:nvPr>
            <p:ph type="title"/>
          </p:nvPr>
        </p:nvSpPr>
        <p:spPr>
          <a:xfrm>
            <a:off x="677335" y="609600"/>
            <a:ext cx="8596668" cy="2333625"/>
          </a:xfrm>
        </p:spPr>
        <p:txBody>
          <a:bodyPr>
            <a:normAutofit fontScale="90000"/>
          </a:bodyPr>
          <a:lstStyle/>
          <a:p>
            <a:pPr algn="ctr"/>
            <a:r>
              <a:rPr lang="en-US" sz="4000" dirty="0"/>
              <a:t>Claims Review and Discussion</a:t>
            </a:r>
            <a:br>
              <a:rPr lang="en-US" sz="4000" dirty="0"/>
            </a:br>
            <a:r>
              <a:rPr lang="en-US" sz="4000" dirty="0"/>
              <a:t>By Nature of Loss</a:t>
            </a:r>
            <a:br>
              <a:rPr lang="en-US" sz="4000" dirty="0"/>
            </a:br>
            <a:r>
              <a:rPr lang="en-US" sz="4000" dirty="0"/>
              <a:t>Severity</a:t>
            </a:r>
            <a:br>
              <a:rPr lang="en-US" sz="4000" dirty="0"/>
            </a:br>
            <a:br>
              <a:rPr lang="en-US" sz="4000" dirty="0"/>
            </a:br>
            <a:endParaRPr lang="en-US" sz="4000" dirty="0"/>
          </a:p>
        </p:txBody>
      </p:sp>
      <p:graphicFrame>
        <p:nvGraphicFramePr>
          <p:cNvPr id="5" name="Chart 4">
            <a:extLst>
              <a:ext uri="{FF2B5EF4-FFF2-40B4-BE49-F238E27FC236}">
                <a16:creationId xmlns:a16="http://schemas.microsoft.com/office/drawing/2014/main" id="{73480CA1-D4F0-49F9-B792-2A8C85B9CF2C}"/>
              </a:ext>
            </a:extLst>
          </p:cNvPr>
          <p:cNvGraphicFramePr>
            <a:graphicFrameLocks/>
          </p:cNvGraphicFramePr>
          <p:nvPr>
            <p:extLst>
              <p:ext uri="{D42A27DB-BD31-4B8C-83A1-F6EECF244321}">
                <p14:modId xmlns:p14="http://schemas.microsoft.com/office/powerpoint/2010/main" val="2701210542"/>
              </p:ext>
            </p:extLst>
          </p:nvPr>
        </p:nvGraphicFramePr>
        <p:xfrm>
          <a:off x="471489" y="2185988"/>
          <a:ext cx="9786936" cy="4157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3281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89560"/>
            <a:ext cx="8596668" cy="1828801"/>
          </a:xfrm>
        </p:spPr>
        <p:txBody>
          <a:bodyPr>
            <a:normAutofit fontScale="90000"/>
          </a:bodyPr>
          <a:lstStyle/>
          <a:p>
            <a:pPr algn="ctr"/>
            <a:r>
              <a:rPr lang="en-US" dirty="0"/>
              <a:t>Claims Review and Discussion</a:t>
            </a:r>
            <a:br>
              <a:rPr lang="en-US" dirty="0"/>
            </a:br>
            <a:r>
              <a:rPr lang="en-US" dirty="0"/>
              <a:t>Preventable vs Non-Preventable</a:t>
            </a:r>
            <a:br>
              <a:rPr lang="en-US" dirty="0"/>
            </a:br>
            <a:endParaRPr lang="en-US" dirty="0"/>
          </a:p>
        </p:txBody>
      </p:sp>
      <p:sp>
        <p:nvSpPr>
          <p:cNvPr id="3" name="Text Placeholder 2"/>
          <p:cNvSpPr>
            <a:spLocks noGrp="1"/>
          </p:cNvSpPr>
          <p:nvPr>
            <p:ph type="body" idx="1"/>
          </p:nvPr>
        </p:nvSpPr>
        <p:spPr>
          <a:xfrm>
            <a:off x="677335" y="1914525"/>
            <a:ext cx="8596668" cy="4126837"/>
          </a:xfrm>
        </p:spPr>
        <p:txBody>
          <a:bodyPr/>
          <a:lstStyle/>
          <a:p>
            <a:pPr marL="285750" indent="-285750">
              <a:buFont typeface="Arial" panose="020B0604020202020204" pitchFamily="34" charset="0"/>
              <a:buChar char="•"/>
            </a:pPr>
            <a:r>
              <a:rPr lang="en-US" sz="2000" dirty="0"/>
              <a:t>5-year Claim total</a:t>
            </a:r>
          </a:p>
          <a:p>
            <a:pPr marL="742950" lvl="1" indent="-285750">
              <a:buFont typeface="Arial" panose="020B0604020202020204" pitchFamily="34" charset="0"/>
              <a:buChar char="•"/>
            </a:pPr>
            <a:r>
              <a:rPr lang="en-US" dirty="0"/>
              <a:t>5,723 claims</a:t>
            </a:r>
          </a:p>
          <a:p>
            <a:pPr marL="742950" lvl="1" indent="-285750">
              <a:buFont typeface="Arial" panose="020B0604020202020204" pitchFamily="34" charset="0"/>
              <a:buChar char="•"/>
            </a:pPr>
            <a:r>
              <a:rPr lang="en-US" dirty="0"/>
              <a:t>$40,781,797 total incurred</a:t>
            </a:r>
          </a:p>
          <a:p>
            <a:pPr marL="742950" lvl="1" indent="-285750">
              <a:buFont typeface="Arial" panose="020B0604020202020204" pitchFamily="34" charset="0"/>
              <a:buChar char="•"/>
            </a:pPr>
            <a:r>
              <a:rPr lang="en-US" dirty="0"/>
              <a:t>Claims identified as preventable</a:t>
            </a:r>
          </a:p>
          <a:p>
            <a:pPr marL="1200150" lvl="2" indent="-285750">
              <a:buFont typeface="Arial" panose="020B0604020202020204" pitchFamily="34" charset="0"/>
              <a:buChar char="•"/>
            </a:pPr>
            <a:r>
              <a:rPr lang="en-US" dirty="0"/>
              <a:t>774 claims</a:t>
            </a:r>
          </a:p>
          <a:p>
            <a:pPr marL="1200150" lvl="2" indent="-285750">
              <a:buFont typeface="Arial" panose="020B0604020202020204" pitchFamily="34" charset="0"/>
              <a:buChar char="•"/>
            </a:pPr>
            <a:r>
              <a:rPr lang="en-US" dirty="0"/>
              <a:t>$3,751,059 total incurred or</a:t>
            </a:r>
          </a:p>
          <a:p>
            <a:pPr marL="1200150" lvl="2" indent="-285750">
              <a:buFont typeface="Arial" panose="020B0604020202020204" pitchFamily="34" charset="0"/>
              <a:buChar char="•"/>
            </a:pPr>
            <a:r>
              <a:rPr lang="en-US" dirty="0"/>
              <a:t>Almost 10%</a:t>
            </a:r>
          </a:p>
        </p:txBody>
      </p:sp>
    </p:spTree>
    <p:extLst>
      <p:ext uri="{BB962C8B-B14F-4D97-AF65-F5344CB8AC3E}">
        <p14:creationId xmlns:p14="http://schemas.microsoft.com/office/powerpoint/2010/main" val="154220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240280"/>
          </a:xfrm>
        </p:spPr>
        <p:txBody>
          <a:bodyPr>
            <a:normAutofit fontScale="90000"/>
          </a:bodyPr>
          <a:lstStyle/>
          <a:p>
            <a:pPr algn="ctr"/>
            <a:r>
              <a:rPr lang="en-US" dirty="0"/>
              <a:t>Insurance &amp; Claims Services</a:t>
            </a:r>
            <a:br>
              <a:rPr lang="en-US" dirty="0"/>
            </a:br>
            <a:br>
              <a:rPr lang="en-US" dirty="0"/>
            </a:br>
            <a:r>
              <a:rPr lang="en-US" dirty="0"/>
              <a:t>Who we are</a:t>
            </a:r>
            <a:br>
              <a:rPr lang="en-US" sz="4000" dirty="0"/>
            </a:br>
            <a:endParaRPr lang="en-US" sz="4000" dirty="0"/>
          </a:p>
        </p:txBody>
      </p:sp>
      <p:sp>
        <p:nvSpPr>
          <p:cNvPr id="3" name="Text Placeholder 2"/>
          <p:cNvSpPr>
            <a:spLocks noGrp="1"/>
          </p:cNvSpPr>
          <p:nvPr>
            <p:ph type="body" idx="1"/>
          </p:nvPr>
        </p:nvSpPr>
        <p:spPr>
          <a:xfrm>
            <a:off x="684213" y="2577502"/>
            <a:ext cx="8535988" cy="3381338"/>
          </a:xfrm>
        </p:spPr>
        <p:txBody>
          <a:bodyPr>
            <a:normAutofit/>
          </a:bodyPr>
          <a:lstStyle/>
          <a:p>
            <a:r>
              <a:rPr lang="en-US" sz="2000" dirty="0"/>
              <a:t>Vince Andrews, Manager – 27 years</a:t>
            </a:r>
          </a:p>
          <a:p>
            <a:r>
              <a:rPr lang="en-US" sz="2000" dirty="0"/>
              <a:t>Russ Owen, Loss Prevention Representative – 26 years</a:t>
            </a:r>
          </a:p>
          <a:p>
            <a:r>
              <a:rPr lang="en-US" sz="2000" dirty="0"/>
              <a:t>Karen Halas, Risk Management Coordinator – 23 years</a:t>
            </a:r>
          </a:p>
          <a:p>
            <a:r>
              <a:rPr lang="en-US" sz="2000" dirty="0"/>
              <a:t>John Greenburg, Risk Control Specialist – 12 years</a:t>
            </a:r>
          </a:p>
          <a:p>
            <a:r>
              <a:rPr lang="en-US" sz="2000" dirty="0"/>
              <a:t>Rosemary Gleason, Loss Prevention Representative – 8 years</a:t>
            </a:r>
          </a:p>
        </p:txBody>
      </p:sp>
    </p:spTree>
    <p:extLst>
      <p:ext uri="{BB962C8B-B14F-4D97-AF65-F5344CB8AC3E}">
        <p14:creationId xmlns:p14="http://schemas.microsoft.com/office/powerpoint/2010/main" val="32611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04801"/>
            <a:ext cx="8596668" cy="1600200"/>
          </a:xfrm>
        </p:spPr>
        <p:txBody>
          <a:bodyPr>
            <a:normAutofit/>
          </a:bodyPr>
          <a:lstStyle/>
          <a:p>
            <a:pPr algn="ctr"/>
            <a:r>
              <a:rPr lang="en-US" sz="4000" dirty="0"/>
              <a:t>Claims Review and Discussion</a:t>
            </a:r>
            <a:br>
              <a:rPr lang="en-US" sz="4000" dirty="0"/>
            </a:br>
            <a:r>
              <a:rPr lang="en-US" sz="4000" dirty="0"/>
              <a:t>How and When to submit a claim</a:t>
            </a:r>
          </a:p>
        </p:txBody>
      </p:sp>
      <p:sp>
        <p:nvSpPr>
          <p:cNvPr id="3" name="Text Placeholder 2"/>
          <p:cNvSpPr>
            <a:spLocks noGrp="1"/>
          </p:cNvSpPr>
          <p:nvPr>
            <p:ph type="body" idx="1"/>
          </p:nvPr>
        </p:nvSpPr>
        <p:spPr>
          <a:xfrm>
            <a:off x="677335" y="2146515"/>
            <a:ext cx="8596668" cy="3894847"/>
          </a:xfrm>
        </p:spPr>
        <p:txBody>
          <a:bodyPr/>
          <a:lstStyle/>
          <a:p>
            <a:pPr marL="285750" indent="-285750">
              <a:buFont typeface="Arial" panose="020B0604020202020204" pitchFamily="34" charset="0"/>
              <a:buChar char="•"/>
            </a:pPr>
            <a:r>
              <a:rPr lang="en-US" dirty="0"/>
              <a:t>How:</a:t>
            </a:r>
          </a:p>
          <a:p>
            <a:pPr marL="742950" lvl="1" indent="-285750">
              <a:buFont typeface="Arial" panose="020B0604020202020204" pitchFamily="34" charset="0"/>
              <a:buChar char="•"/>
            </a:pPr>
            <a:r>
              <a:rPr lang="en-US" dirty="0"/>
              <a:t>Gallagher Bassett Services</a:t>
            </a:r>
          </a:p>
          <a:p>
            <a:pPr marL="742950" lvl="1" indent="-285750">
              <a:buFont typeface="Arial" panose="020B0604020202020204" pitchFamily="34" charset="0"/>
              <a:buChar char="•"/>
            </a:pPr>
            <a:r>
              <a:rPr lang="en-US" dirty="0"/>
              <a:t>866-850-1933 for Property, GL, CA and PLF Autos</a:t>
            </a:r>
          </a:p>
          <a:p>
            <a:pPr marL="742950" lvl="1" indent="-285750">
              <a:buFont typeface="Arial" panose="020B0604020202020204" pitchFamily="34" charset="0"/>
              <a:buChar char="•"/>
            </a:pPr>
            <a:r>
              <a:rPr lang="en-US" dirty="0"/>
              <a:t>800-926-1819 for WC</a:t>
            </a:r>
          </a:p>
          <a:p>
            <a:pPr marL="285750" indent="-285750">
              <a:buFont typeface="Arial" panose="020B0604020202020204" pitchFamily="34" charset="0"/>
              <a:buChar char="•"/>
            </a:pPr>
            <a:r>
              <a:rPr lang="en-US" dirty="0"/>
              <a:t>When:</a:t>
            </a:r>
          </a:p>
          <a:p>
            <a:pPr marL="742950" lvl="1" indent="-285750">
              <a:buFont typeface="Arial" panose="020B0604020202020204" pitchFamily="34" charset="0"/>
              <a:buChar char="•"/>
            </a:pPr>
            <a:r>
              <a:rPr lang="en-US" dirty="0"/>
              <a:t>Within 24 hours of an incident</a:t>
            </a:r>
          </a:p>
          <a:p>
            <a:pPr marL="1200150" lvl="2" indent="-285750">
              <a:buFont typeface="Arial" panose="020B0604020202020204" pitchFamily="34" charset="0"/>
              <a:buChar char="•"/>
            </a:pPr>
            <a:r>
              <a:rPr lang="en-US" dirty="0"/>
              <a:t>Claim vs Incident</a:t>
            </a:r>
          </a:p>
          <a:p>
            <a:pPr marL="1200150" lvl="2" indent="-285750">
              <a:buFont typeface="Arial" panose="020B0604020202020204" pitchFamily="34" charset="0"/>
              <a:buChar char="•"/>
            </a:pPr>
            <a:r>
              <a:rPr lang="en-US" dirty="0"/>
              <a:t>Significance of early reporting</a:t>
            </a:r>
          </a:p>
        </p:txBody>
      </p:sp>
    </p:spTree>
    <p:extLst>
      <p:ext uri="{BB962C8B-B14F-4D97-AF65-F5344CB8AC3E}">
        <p14:creationId xmlns:p14="http://schemas.microsoft.com/office/powerpoint/2010/main" val="301777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476375"/>
          </a:xfrm>
        </p:spPr>
        <p:txBody>
          <a:bodyPr>
            <a:normAutofit/>
          </a:bodyPr>
          <a:lstStyle/>
          <a:p>
            <a:pPr algn="ctr"/>
            <a:r>
              <a:rPr lang="en-US" sz="4000" dirty="0"/>
              <a:t>Claims Review and Discussion</a:t>
            </a:r>
            <a:br>
              <a:rPr lang="en-US" sz="4000" dirty="0"/>
            </a:br>
            <a:r>
              <a:rPr lang="en-US" sz="4000" dirty="0"/>
              <a:t>Report Lag</a:t>
            </a:r>
          </a:p>
        </p:txBody>
      </p:sp>
      <p:sp>
        <p:nvSpPr>
          <p:cNvPr id="3" name="Text Placeholder 2"/>
          <p:cNvSpPr>
            <a:spLocks noGrp="1"/>
          </p:cNvSpPr>
          <p:nvPr>
            <p:ph type="body" idx="1"/>
          </p:nvPr>
        </p:nvSpPr>
        <p:spPr>
          <a:xfrm>
            <a:off x="677335" y="1917290"/>
            <a:ext cx="9631788" cy="4778478"/>
          </a:xfrm>
        </p:spPr>
        <p:txBody>
          <a:bodyPr/>
          <a:lstStyle/>
          <a:p>
            <a:r>
              <a:rPr lang="en-US" dirty="0"/>
              <a:t> </a:t>
            </a:r>
          </a:p>
        </p:txBody>
      </p:sp>
      <p:graphicFrame>
        <p:nvGraphicFramePr>
          <p:cNvPr id="4" name="chart3.xml">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207253572"/>
              </p:ext>
            </p:extLst>
          </p:nvPr>
        </p:nvGraphicFramePr>
        <p:xfrm>
          <a:off x="677335" y="1917290"/>
          <a:ext cx="9440059"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0031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5019675"/>
          </a:xfrm>
        </p:spPr>
        <p:txBody>
          <a:bodyPr/>
          <a:lstStyle/>
          <a:p>
            <a:pPr algn="ctr"/>
            <a:r>
              <a:rPr lang="en-US" sz="9600" dirty="0"/>
              <a:t>BREAK</a:t>
            </a:r>
          </a:p>
        </p:txBody>
      </p:sp>
    </p:spTree>
    <p:extLst>
      <p:ext uri="{BB962C8B-B14F-4D97-AF65-F5344CB8AC3E}">
        <p14:creationId xmlns:p14="http://schemas.microsoft.com/office/powerpoint/2010/main" val="3961521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547813"/>
          </a:xfrm>
        </p:spPr>
        <p:txBody>
          <a:bodyPr/>
          <a:lstStyle/>
          <a:p>
            <a:pPr algn="ctr"/>
            <a:r>
              <a:rPr lang="en-US" dirty="0"/>
              <a:t>Identifying Risks</a:t>
            </a:r>
          </a:p>
        </p:txBody>
      </p:sp>
      <p:sp>
        <p:nvSpPr>
          <p:cNvPr id="3" name="Text Placeholder 2"/>
          <p:cNvSpPr>
            <a:spLocks noGrp="1"/>
          </p:cNvSpPr>
          <p:nvPr>
            <p:ph type="body" idx="1"/>
          </p:nvPr>
        </p:nvSpPr>
        <p:spPr>
          <a:xfrm>
            <a:off x="677335" y="1900238"/>
            <a:ext cx="8596668" cy="3386137"/>
          </a:xfrm>
        </p:spPr>
        <p:txBody>
          <a:bodyPr>
            <a:normAutofit/>
          </a:bodyPr>
          <a:lstStyle/>
          <a:p>
            <a:pPr marL="285750" indent="-285750">
              <a:buFont typeface="Arial" panose="020B0604020202020204" pitchFamily="34" charset="0"/>
              <a:buChar char="•"/>
            </a:pPr>
            <a:r>
              <a:rPr lang="en-US" sz="2000" dirty="0"/>
              <a:t>Must be able to identify risks that exist around you</a:t>
            </a:r>
          </a:p>
          <a:p>
            <a:pPr marL="285750" indent="-285750">
              <a:buFont typeface="Arial" panose="020B0604020202020204" pitchFamily="34" charset="0"/>
              <a:buChar char="•"/>
            </a:pPr>
            <a:r>
              <a:rPr lang="en-US" sz="2000" dirty="0"/>
              <a:t>Each member of the staff should contribute to the overall loss prevention</a:t>
            </a:r>
          </a:p>
          <a:p>
            <a:pPr marL="285750" indent="-285750">
              <a:buFont typeface="Arial" panose="020B0604020202020204" pitchFamily="34" charset="0"/>
              <a:buChar char="•"/>
            </a:pPr>
            <a:r>
              <a:rPr lang="en-US" sz="2000" dirty="0"/>
              <a:t>Common everyday risks abound</a:t>
            </a:r>
          </a:p>
        </p:txBody>
      </p:sp>
    </p:spTree>
    <p:extLst>
      <p:ext uri="{BB962C8B-B14F-4D97-AF65-F5344CB8AC3E}">
        <p14:creationId xmlns:p14="http://schemas.microsoft.com/office/powerpoint/2010/main" val="2343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p:spPr>
        <p:txBody>
          <a:bodyPr/>
          <a:lstStyle/>
          <a:p>
            <a:fld id="{617F4CD0-72EA-4DD4-A740-C8B897430430}" type="slidenum">
              <a:rPr lang="en-US" smtClean="0"/>
              <a:pPr/>
              <a:t>34</a:t>
            </a:fld>
            <a:endParaRPr lang="en-US"/>
          </a:p>
        </p:txBody>
      </p:sp>
      <p:pic>
        <p:nvPicPr>
          <p:cNvPr id="3075" name="Picture 3" descr="C:\Documents and Settings\JGreenburg\My Documents\My Pictures\Seminar Pictures\Presentation Photos\Picture 1.jpg"/>
          <p:cNvPicPr>
            <a:picLocks noChangeAspect="1" noChangeArrowheads="1"/>
          </p:cNvPicPr>
          <p:nvPr/>
        </p:nvPicPr>
        <p:blipFill>
          <a:blip r:embed="rId4"/>
          <a:srcRect/>
          <a:stretch>
            <a:fillRect/>
          </a:stretch>
        </p:blipFill>
        <p:spPr bwMode="auto">
          <a:xfrm>
            <a:off x="-76200" y="-1143000"/>
            <a:ext cx="12192000" cy="9144000"/>
          </a:xfrm>
          <a:prstGeom prst="rect">
            <a:avLst/>
          </a:prstGeom>
          <a:noFill/>
          <a:ln w="9525">
            <a:noFill/>
            <a:miter lim="800000"/>
            <a:headEnd/>
            <a:tailEnd/>
          </a:ln>
        </p:spPr>
      </p:pic>
      <p:sp>
        <p:nvSpPr>
          <p:cNvPr id="3076" name="Text Box 7"/>
          <p:cNvSpPr txBox="1">
            <a:spLocks noChangeArrowheads="1"/>
          </p:cNvSpPr>
          <p:nvPr/>
        </p:nvSpPr>
        <p:spPr bwMode="auto">
          <a:xfrm>
            <a:off x="1736725" y="0"/>
            <a:ext cx="184150" cy="369332"/>
          </a:xfrm>
          <a:prstGeom prst="rect">
            <a:avLst/>
          </a:prstGeom>
          <a:noFill/>
          <a:ln w="9525">
            <a:noFill/>
            <a:miter lim="800000"/>
            <a:headEnd/>
            <a:tailEnd/>
          </a:ln>
        </p:spPr>
        <p:txBody>
          <a:bodyPr>
            <a:spAutoFit/>
          </a:bodyPr>
          <a:lstStyle/>
          <a:p>
            <a:pPr>
              <a:spcBef>
                <a:spcPct val="50000"/>
              </a:spcBef>
            </a:pPr>
            <a:endParaRPr lang="en-US"/>
          </a:p>
        </p:txBody>
      </p:sp>
    </p:spTree>
    <p:extLst>
      <p:ext uri="{BB962C8B-B14F-4D97-AF65-F5344CB8AC3E}">
        <p14:creationId xmlns:p14="http://schemas.microsoft.com/office/powerpoint/2010/main" val="1968034984"/>
      </p:ext>
    </p:extLst>
  </p:cSld>
  <p:clrMapOvr>
    <a:masterClrMapping/>
  </p:clrMapOvr>
  <mc:AlternateContent xmlns:mc="http://schemas.openxmlformats.org/markup-compatibility/2006" xmlns:p14="http://schemas.microsoft.com/office/powerpoint/2010/main">
    <mc:Choice Requires="p14">
      <p:transition spd="slow" p14:dur="2000">
        <p:split/>
        <p:sndAc>
          <p:stSnd>
            <p:snd r:embed="rId3" name="camera.wav"/>
          </p:stSnd>
        </p:sndAc>
      </p:transition>
    </mc:Choice>
    <mc:Fallback xmlns="">
      <p:transition spd="slow">
        <p:split/>
        <p:sndAc>
          <p:stSnd>
            <p:snd r:embed="rId5" name="camera.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45DEF0C6-04A1-4E04-8E15-AD359868905C}" type="slidenum">
              <a:rPr lang="en-US" smtClean="0"/>
              <a:pPr/>
              <a:t>35</a:t>
            </a:fld>
            <a:endParaRPr lang="en-US"/>
          </a:p>
        </p:txBody>
      </p:sp>
      <p:pic>
        <p:nvPicPr>
          <p:cNvPr id="4099" name="Picture 2" descr="C:\Documents and Settings\JGreenburg\My Documents\My Pictures\Seminar Pictures\Presentation Photos\Picture 2.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791139509"/>
      </p:ext>
    </p:extLst>
  </p:cSld>
  <p:clrMapOvr>
    <a:masterClrMapping/>
  </p:clrMapOvr>
  <p:transition>
    <p:split/>
    <p:sndAc>
      <p:stSnd>
        <p:snd r:embed="rId2" name="camera.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053E6C66-3310-4104-95AA-8AD6790A8FB2}" type="slidenum">
              <a:rPr lang="en-US" smtClean="0"/>
              <a:pPr/>
              <a:t>36</a:t>
            </a:fld>
            <a:endParaRPr lang="en-US"/>
          </a:p>
        </p:txBody>
      </p:sp>
      <p:pic>
        <p:nvPicPr>
          <p:cNvPr id="5123" name="Picture 2" descr="C:\Documents and Settings\JGreenburg\My Documents\My Pictures\Seminar Pictures\Presentation Photos\Picture 3.jpg"/>
          <p:cNvPicPr>
            <a:picLocks noChangeAspect="1" noChangeArrowheads="1"/>
          </p:cNvPicPr>
          <p:nvPr/>
        </p:nvPicPr>
        <p:blipFill>
          <a:blip r:embed="rId3"/>
          <a:srcRect/>
          <a:stretch>
            <a:fillRect/>
          </a:stretch>
        </p:blipFill>
        <p:spPr bwMode="auto">
          <a:xfrm>
            <a:off x="0" y="-1066800"/>
            <a:ext cx="12192000" cy="9144000"/>
          </a:xfrm>
          <a:prstGeom prst="rect">
            <a:avLst/>
          </a:prstGeom>
          <a:noFill/>
          <a:ln w="9525">
            <a:noFill/>
            <a:miter lim="800000"/>
            <a:headEnd/>
            <a:tailEnd/>
          </a:ln>
        </p:spPr>
      </p:pic>
    </p:spTree>
    <p:extLst>
      <p:ext uri="{BB962C8B-B14F-4D97-AF65-F5344CB8AC3E}">
        <p14:creationId xmlns:p14="http://schemas.microsoft.com/office/powerpoint/2010/main" val="3015688361"/>
      </p:ext>
    </p:extLst>
  </p:cSld>
  <p:clrMapOvr>
    <a:masterClrMapping/>
  </p:clrMapOvr>
  <p:transition advTm="15000">
    <p:split/>
    <p:sndAc>
      <p:stSnd>
        <p:snd r:embed="rId2" name="camera.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A5A66ECF-B162-42EB-8D62-A2F9B1F1C950}" type="slidenum">
              <a:rPr lang="en-US" smtClean="0"/>
              <a:pPr/>
              <a:t>37</a:t>
            </a:fld>
            <a:endParaRPr lang="en-US"/>
          </a:p>
        </p:txBody>
      </p:sp>
      <p:pic>
        <p:nvPicPr>
          <p:cNvPr id="6147" name="Picture 2" descr="C:\Documents and Settings\JGreenburg\My Documents\My Pictures\Seminar Pictures\Presentation Photos\Picture 6.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pic>
        <p:nvPicPr>
          <p:cNvPr id="6148" name="Picture 3" descr="C:\Documents and Settings\JGreenburg\My Documents\My Pictures\Seminar Pictures\Presentation Photos\Picture 5.jpg"/>
          <p:cNvPicPr>
            <a:picLocks noChangeAspect="1" noChangeArrowheads="1"/>
          </p:cNvPicPr>
          <p:nvPr/>
        </p:nvPicPr>
        <p:blipFill>
          <a:blip r:embed="rId4"/>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3623853666"/>
      </p:ext>
    </p:extLst>
  </p:cSld>
  <p:clrMapOvr>
    <a:masterClrMapping/>
  </p:clrMapOvr>
  <p:transition>
    <p:split/>
    <p:sndAc>
      <p:stSnd>
        <p:snd r:embed="rId2" name="camera.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BCF0E7FC-82E8-4700-9CB7-5C7255FEA384}" type="slidenum">
              <a:rPr lang="en-US" smtClean="0"/>
              <a:pPr/>
              <a:t>38</a:t>
            </a:fld>
            <a:endParaRPr lang="en-US"/>
          </a:p>
        </p:txBody>
      </p:sp>
      <p:pic>
        <p:nvPicPr>
          <p:cNvPr id="7171" name="Picture 2" descr="C:\Documents and Settings\JGreenburg\My Documents\My Pictures\Seminar Pictures\Presentation Photos\Picture 6.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3553317255"/>
      </p:ext>
    </p:extLst>
  </p:cSld>
  <p:clrMapOvr>
    <a:masterClrMapping/>
  </p:clrMapOvr>
  <p:transition>
    <p:split/>
    <p:sndAc>
      <p:stSnd>
        <p:snd r:embed="rId2" name="camera.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p>
            <a:fld id="{0C28ED38-2283-4D25-AF43-48D254C375C7}" type="slidenum">
              <a:rPr lang="en-US" smtClean="0"/>
              <a:pPr/>
              <a:t>39</a:t>
            </a:fld>
            <a:endParaRPr lang="en-US"/>
          </a:p>
        </p:txBody>
      </p:sp>
      <p:pic>
        <p:nvPicPr>
          <p:cNvPr id="8195" name="Picture 2" descr="C:\Documents and Settings\JGreenburg\My Documents\My Pictures\Seminar Pictures\Presentation Photos\Picture 7.jpg"/>
          <p:cNvPicPr>
            <a:picLocks noChangeAspect="1" noChangeArrowheads="1"/>
          </p:cNvPicPr>
          <p:nvPr/>
        </p:nvPicPr>
        <p:blipFill>
          <a:blip r:embed="rId3"/>
          <a:srcRect/>
          <a:stretch>
            <a:fillRect/>
          </a:stretch>
        </p:blipFill>
        <p:spPr bwMode="auto">
          <a:xfrm>
            <a:off x="0" y="-533400"/>
            <a:ext cx="12192000" cy="9144000"/>
          </a:xfrm>
          <a:prstGeom prst="rect">
            <a:avLst/>
          </a:prstGeom>
          <a:noFill/>
          <a:ln w="9525">
            <a:noFill/>
            <a:miter lim="800000"/>
            <a:headEnd/>
            <a:tailEnd/>
          </a:ln>
        </p:spPr>
      </p:pic>
    </p:spTree>
    <p:extLst>
      <p:ext uri="{BB962C8B-B14F-4D97-AF65-F5344CB8AC3E}">
        <p14:creationId xmlns:p14="http://schemas.microsoft.com/office/powerpoint/2010/main" val="2270299412"/>
      </p:ext>
    </p:extLst>
  </p:cSld>
  <p:clrMapOvr>
    <a:masterClrMapping/>
  </p:clrMapOvr>
  <p:transition>
    <p:split/>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92593"/>
            <a:ext cx="8534401" cy="1347718"/>
          </a:xfrm>
        </p:spPr>
        <p:txBody>
          <a:bodyPr>
            <a:normAutofit/>
          </a:bodyPr>
          <a:lstStyle/>
          <a:p>
            <a:pPr algn="ctr"/>
            <a:r>
              <a:rPr lang="en-US" dirty="0"/>
              <a:t>Protected Loss Fund Program (PLFP)</a:t>
            </a:r>
            <a:br>
              <a:rPr lang="en-US" dirty="0"/>
            </a:br>
            <a:r>
              <a:rPr lang="en-US" dirty="0"/>
              <a:t>Purpose</a:t>
            </a:r>
          </a:p>
        </p:txBody>
      </p:sp>
      <p:sp>
        <p:nvSpPr>
          <p:cNvPr id="3" name="Text Placeholder 2"/>
          <p:cNvSpPr>
            <a:spLocks noGrp="1"/>
          </p:cNvSpPr>
          <p:nvPr>
            <p:ph type="body" idx="1"/>
          </p:nvPr>
        </p:nvSpPr>
        <p:spPr>
          <a:xfrm>
            <a:off x="684214" y="2918614"/>
            <a:ext cx="8534400" cy="1498600"/>
          </a:xfrm>
        </p:spPr>
        <p:txBody>
          <a:bodyPr/>
          <a:lstStyle/>
          <a:p>
            <a:pPr marL="285750" indent="-285750">
              <a:buFont typeface="Arial" panose="020B0604020202020204" pitchFamily="34" charset="0"/>
              <a:buChar char="•"/>
            </a:pPr>
            <a:r>
              <a:rPr lang="en-US" dirty="0">
                <a:solidFill>
                  <a:schemeClr val="tx1">
                    <a:lumMod val="85000"/>
                    <a:lumOff val="15000"/>
                  </a:schemeClr>
                </a:solidFill>
              </a:rPr>
              <a:t>Resource for Loss Prevention</a:t>
            </a:r>
          </a:p>
          <a:p>
            <a:pPr marL="285750" indent="-285750">
              <a:buFont typeface="Arial" panose="020B0604020202020204" pitchFamily="34" charset="0"/>
              <a:buChar char="•"/>
            </a:pPr>
            <a:r>
              <a:rPr lang="en-US" dirty="0">
                <a:solidFill>
                  <a:schemeClr val="tx1">
                    <a:lumMod val="85000"/>
                    <a:lumOff val="15000"/>
                  </a:schemeClr>
                </a:solidFill>
              </a:rPr>
              <a:t>Placement of Excess Insurance to protect (Arch)Diocesan activities</a:t>
            </a:r>
          </a:p>
          <a:p>
            <a:pPr marL="285750" indent="-285750">
              <a:buFont typeface="Arial" panose="020B0604020202020204" pitchFamily="34" charset="0"/>
              <a:buChar char="•"/>
            </a:pPr>
            <a:r>
              <a:rPr lang="en-US" dirty="0">
                <a:solidFill>
                  <a:schemeClr val="tx1">
                    <a:lumMod val="85000"/>
                    <a:lumOff val="15000"/>
                  </a:schemeClr>
                </a:solidFill>
              </a:rPr>
              <a:t>Insurance and Claims Assistance and Management </a:t>
            </a:r>
          </a:p>
        </p:txBody>
      </p:sp>
    </p:spTree>
    <p:extLst>
      <p:ext uri="{BB962C8B-B14F-4D97-AF65-F5344CB8AC3E}">
        <p14:creationId xmlns:p14="http://schemas.microsoft.com/office/powerpoint/2010/main" val="12828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4921A775-BC57-4EF1-9A34-1A46819DDBD8}" type="slidenum">
              <a:rPr lang="en-US" smtClean="0"/>
              <a:pPr/>
              <a:t>40</a:t>
            </a:fld>
            <a:endParaRPr lang="en-US"/>
          </a:p>
        </p:txBody>
      </p:sp>
      <p:pic>
        <p:nvPicPr>
          <p:cNvPr id="9219" name="Picture 2" descr="C:\Documents and Settings\JGreenburg\My Documents\My Pictures\Seminar Pictures\Presentation Photos\Picture 8.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pic>
        <p:nvPicPr>
          <p:cNvPr id="9220" name="Picture 3" descr="C:\Documents and Settings\JGreenburg\My Documents\My Pictures\Seminar Pictures\Presentation Photos\Picture 9.jpg"/>
          <p:cNvPicPr>
            <a:picLocks noChangeAspect="1" noChangeArrowheads="1"/>
          </p:cNvPicPr>
          <p:nvPr/>
        </p:nvPicPr>
        <p:blipFill>
          <a:blip r:embed="rId4"/>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3615813368"/>
      </p:ext>
    </p:extLst>
  </p:cSld>
  <p:clrMapOvr>
    <a:masterClrMapping/>
  </p:clrMapOvr>
  <p:transition>
    <p:split/>
    <p:sndAc>
      <p:stSnd>
        <p:snd r:embed="rId2" name="camera.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0E960B0F-1EA3-4C76-9C3D-C1F6B894F330}" type="slidenum">
              <a:rPr lang="en-US" smtClean="0"/>
              <a:pPr/>
              <a:t>41</a:t>
            </a:fld>
            <a:endParaRPr lang="en-US"/>
          </a:p>
        </p:txBody>
      </p:sp>
      <p:pic>
        <p:nvPicPr>
          <p:cNvPr id="10243" name="Picture 2" descr="C:\Documents and Settings\JGreenburg\My Documents\My Pictures\Seminar Pictures\Presentation Photos\Picture 10.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3546449338"/>
      </p:ext>
    </p:extLst>
  </p:cSld>
  <p:clrMapOvr>
    <a:masterClrMapping/>
  </p:clrMapOvr>
  <p:transition>
    <p:split/>
    <p:sndAc>
      <p:stSnd>
        <p:snd r:embed="rId2" name="camera.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1AFD5965-913E-48E9-A46C-95F9272D0FE3}" type="slidenum">
              <a:rPr lang="en-US" smtClean="0"/>
              <a:pPr/>
              <a:t>42</a:t>
            </a:fld>
            <a:endParaRPr lang="en-US"/>
          </a:p>
        </p:txBody>
      </p:sp>
      <p:pic>
        <p:nvPicPr>
          <p:cNvPr id="12291" name="Picture 2" descr="C:\Documents and Settings\JGreenburg\My Documents\My Pictures\Seminar Pictures\Presentation Photos\Picture 15.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3086663294"/>
      </p:ext>
    </p:extLst>
  </p:cSld>
  <p:clrMapOvr>
    <a:masterClrMapping/>
  </p:clrMapOvr>
  <p:transition>
    <p:split/>
    <p:sndAc>
      <p:stSnd>
        <p:snd r:embed="rId2" name="camera.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175BC0D9-8F45-46EF-8232-27268FDB0FB3}" type="slidenum">
              <a:rPr lang="en-US" smtClean="0"/>
              <a:pPr/>
              <a:t>43</a:t>
            </a:fld>
            <a:endParaRPr lang="en-US"/>
          </a:p>
        </p:txBody>
      </p:sp>
      <p:pic>
        <p:nvPicPr>
          <p:cNvPr id="13315" name="Picture 2" descr="C:\Documents and Settings\JGreenburg\My Documents\My Pictures\Seminar Pictures\Presentation Photos\Picture 19.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2490232692"/>
      </p:ext>
    </p:extLst>
  </p:cSld>
  <p:clrMapOvr>
    <a:masterClrMapping/>
  </p:clrMapOvr>
  <p:transition>
    <p:split/>
    <p:sndAc>
      <p:stSnd>
        <p:snd r:embed="rId2" name="camera.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7A158121-2B05-43BA-9E78-554AC4F67F01}" type="slidenum">
              <a:rPr lang="en-US" smtClean="0"/>
              <a:pPr/>
              <a:t>44</a:t>
            </a:fld>
            <a:endParaRPr lang="en-US"/>
          </a:p>
        </p:txBody>
      </p:sp>
      <p:pic>
        <p:nvPicPr>
          <p:cNvPr id="14339" name="Picture 2" descr="C:\Documents and Settings\JGreenburg\My Documents\My Pictures\Seminar Pictures\Presentation Photos\Picture 21.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3001848859"/>
      </p:ext>
    </p:extLst>
  </p:cSld>
  <p:clrMapOvr>
    <a:masterClrMapping/>
  </p:clrMapOvr>
  <p:transition>
    <p:split/>
    <p:sndAc>
      <p:stSnd>
        <p:snd r:embed="rId2" name="camera.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p>
            <a:fld id="{E69AB4DA-98A6-4836-84FE-DFED53D233FF}" type="slidenum">
              <a:rPr lang="en-US" smtClean="0"/>
              <a:pPr/>
              <a:t>45</a:t>
            </a:fld>
            <a:endParaRPr lang="en-US"/>
          </a:p>
        </p:txBody>
      </p:sp>
      <p:pic>
        <p:nvPicPr>
          <p:cNvPr id="15363" name="Picture 2" descr="C:\Documents and Settings\JGreenburg\My Documents\My Pictures\Seminar Pictures\Presentation Photos\Picture 21.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pic>
        <p:nvPicPr>
          <p:cNvPr id="15364" name="Picture 3" descr="C:\Documents and Settings\JGreenburg\My Documents\My Pictures\Seminar Pictures\Presentation Photos\Picture 22.jpg"/>
          <p:cNvPicPr>
            <a:picLocks noChangeAspect="1" noChangeArrowheads="1"/>
          </p:cNvPicPr>
          <p:nvPr/>
        </p:nvPicPr>
        <p:blipFill>
          <a:blip r:embed="rId4"/>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1527108460"/>
      </p:ext>
    </p:extLst>
  </p:cSld>
  <p:clrMapOvr>
    <a:masterClrMapping/>
  </p:clrMapOvr>
  <p:transition>
    <p:split/>
    <p:sndAc>
      <p:stSnd>
        <p:snd r:embed="rId2" name="camera.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26186D50-90B3-4449-B9A7-29E1DB9701DB}" type="slidenum">
              <a:rPr lang="en-US" smtClean="0"/>
              <a:pPr/>
              <a:t>46</a:t>
            </a:fld>
            <a:endParaRPr lang="en-US"/>
          </a:p>
        </p:txBody>
      </p:sp>
      <p:pic>
        <p:nvPicPr>
          <p:cNvPr id="16387" name="Picture 2" descr="C:\Documents and Settings\JGreenburg\My Documents\My Pictures\Seminar Pictures\Presentation Photos\Picture 24.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2724563114"/>
      </p:ext>
    </p:extLst>
  </p:cSld>
  <p:clrMapOvr>
    <a:masterClrMapping/>
  </p:clrMapOvr>
  <p:transition>
    <p:split/>
    <p:sndAc>
      <p:stSnd>
        <p:snd r:embed="rId2" name="camera.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85905796-81E4-4B99-8C00-9FA9FA21CDCC}" type="slidenum">
              <a:rPr lang="en-US" smtClean="0"/>
              <a:pPr/>
              <a:t>47</a:t>
            </a:fld>
            <a:endParaRPr lang="en-US"/>
          </a:p>
        </p:txBody>
      </p:sp>
      <p:pic>
        <p:nvPicPr>
          <p:cNvPr id="17411" name="Picture 2" descr="C:\Documents and Settings\JGreenburg\My Documents\My Pictures\Seminar Pictures\Presentation Photos\Picture 28.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1983241191"/>
      </p:ext>
    </p:extLst>
  </p:cSld>
  <p:clrMapOvr>
    <a:masterClrMapping/>
  </p:clrMapOvr>
  <p:transition>
    <p:split/>
    <p:sndAc>
      <p:stSnd>
        <p:snd r:embed="rId2" name="camera.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C87B989F-9779-40CD-8C84-9DF216CF269D}" type="slidenum">
              <a:rPr lang="en-US" smtClean="0"/>
              <a:pPr/>
              <a:t>48</a:t>
            </a:fld>
            <a:endParaRPr lang="en-US"/>
          </a:p>
        </p:txBody>
      </p:sp>
      <p:pic>
        <p:nvPicPr>
          <p:cNvPr id="18435" name="Picture 2" descr="C:\Documents and Settings\JGreenburg\My Documents\My Pictures\Seminar Pictures\Presentation Photos\Picture 28.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pic>
        <p:nvPicPr>
          <p:cNvPr id="18436" name="Picture 3" descr="C:\Documents and Settings\JGreenburg\My Documents\My Pictures\Seminar Pictures\Presentation Photos\Picture 29.jpg"/>
          <p:cNvPicPr>
            <a:picLocks noChangeAspect="1" noChangeArrowheads="1"/>
          </p:cNvPicPr>
          <p:nvPr/>
        </p:nvPicPr>
        <p:blipFill>
          <a:blip r:embed="rId4"/>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1641313215"/>
      </p:ext>
    </p:extLst>
  </p:cSld>
  <p:clrMapOvr>
    <a:masterClrMapping/>
  </p:clrMapOvr>
  <p:transition>
    <p:split/>
    <p:sndAc>
      <p:stSnd>
        <p:snd r:embed="rId2" name="camera.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EE6772C8-CBDD-44F2-B897-867D3292F318}" type="slidenum">
              <a:rPr lang="en-US" smtClean="0"/>
              <a:pPr/>
              <a:t>49</a:t>
            </a:fld>
            <a:endParaRPr lang="en-US"/>
          </a:p>
        </p:txBody>
      </p:sp>
      <p:pic>
        <p:nvPicPr>
          <p:cNvPr id="19459" name="Picture 2" descr="C:\Documents and Settings\JGreenburg\My Documents\My Pictures\Seminar Pictures\Presentation Photos\Picture 31.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4245438298"/>
      </p:ext>
    </p:extLst>
  </p:cSld>
  <p:clrMapOvr>
    <a:masterClrMapping/>
  </p:clrMapOvr>
  <p:transition>
    <p:split/>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92592"/>
            <a:ext cx="8534401" cy="1362465"/>
          </a:xfrm>
        </p:spPr>
        <p:txBody>
          <a:bodyPr>
            <a:normAutofit/>
          </a:bodyPr>
          <a:lstStyle/>
          <a:p>
            <a:pPr algn="ctr"/>
            <a:r>
              <a:rPr lang="en-US" dirty="0"/>
              <a:t>Protected Loss Fund Program (PLFP)</a:t>
            </a:r>
            <a:br>
              <a:rPr lang="en-US" dirty="0"/>
            </a:br>
            <a:r>
              <a:rPr lang="en-US" dirty="0"/>
              <a:t>Service Programs</a:t>
            </a:r>
          </a:p>
        </p:txBody>
      </p:sp>
      <p:sp>
        <p:nvSpPr>
          <p:cNvPr id="3" name="Text Placeholder 2"/>
          <p:cNvSpPr>
            <a:spLocks noGrp="1"/>
          </p:cNvSpPr>
          <p:nvPr>
            <p:ph type="body" idx="1"/>
          </p:nvPr>
        </p:nvSpPr>
        <p:spPr>
          <a:xfrm>
            <a:off x="684214" y="2857244"/>
            <a:ext cx="8534400" cy="3678567"/>
          </a:xfrm>
        </p:spPr>
        <p:txBody>
          <a:bodyPr>
            <a:normAutofit lnSpcReduction="10000"/>
          </a:bodyPr>
          <a:lstStyle/>
          <a:p>
            <a:pPr marL="285750" indent="-285750">
              <a:buFont typeface="Arial" panose="020B0604020202020204" pitchFamily="34" charset="0"/>
              <a:buChar char="•"/>
            </a:pPr>
            <a:r>
              <a:rPr lang="en-US" dirty="0">
                <a:solidFill>
                  <a:schemeClr val="tx1">
                    <a:lumMod val="85000"/>
                    <a:lumOff val="15000"/>
                  </a:schemeClr>
                </a:solidFill>
              </a:rPr>
              <a:t>PLFP</a:t>
            </a:r>
          </a:p>
          <a:p>
            <a:pPr marL="285750" indent="-285750">
              <a:buFont typeface="Arial" panose="020B0604020202020204" pitchFamily="34" charset="0"/>
              <a:buChar char="•"/>
            </a:pPr>
            <a:r>
              <a:rPr lang="en-US" dirty="0">
                <a:solidFill>
                  <a:schemeClr val="tx1">
                    <a:lumMod val="85000"/>
                    <a:lumOff val="15000"/>
                  </a:schemeClr>
                </a:solidFill>
              </a:rPr>
              <a:t>Clergy Auto</a:t>
            </a:r>
          </a:p>
          <a:p>
            <a:pPr marL="285750" indent="-285750">
              <a:buFont typeface="Arial" panose="020B0604020202020204" pitchFamily="34" charset="0"/>
              <a:buChar char="•"/>
            </a:pPr>
            <a:r>
              <a:rPr lang="en-US" dirty="0">
                <a:solidFill>
                  <a:schemeClr val="tx1">
                    <a:lumMod val="85000"/>
                    <a:lumOff val="15000"/>
                  </a:schemeClr>
                </a:solidFill>
              </a:rPr>
              <a:t>Special Events</a:t>
            </a:r>
          </a:p>
          <a:p>
            <a:pPr marL="285750" indent="-285750">
              <a:buFont typeface="Arial" panose="020B0604020202020204" pitchFamily="34" charset="0"/>
              <a:buChar char="•"/>
            </a:pPr>
            <a:r>
              <a:rPr lang="en-US" dirty="0">
                <a:solidFill>
                  <a:schemeClr val="tx1">
                    <a:lumMod val="85000"/>
                    <a:lumOff val="15000"/>
                  </a:schemeClr>
                </a:solidFill>
              </a:rPr>
              <a:t>Priest Personal Protection Program</a:t>
            </a:r>
          </a:p>
          <a:p>
            <a:pPr marL="285750" indent="-285750">
              <a:buFont typeface="Arial" panose="020B0604020202020204" pitchFamily="34" charset="0"/>
              <a:buChar char="•"/>
            </a:pPr>
            <a:r>
              <a:rPr lang="en-US" dirty="0">
                <a:solidFill>
                  <a:schemeClr val="tx1">
                    <a:lumMod val="85000"/>
                    <a:lumOff val="15000"/>
                  </a:schemeClr>
                </a:solidFill>
              </a:rPr>
              <a:t>Student Accident</a:t>
            </a:r>
          </a:p>
          <a:p>
            <a:pPr marL="285750" indent="-285750">
              <a:buFont typeface="Arial" panose="020B0604020202020204" pitchFamily="34" charset="0"/>
              <a:buChar char="•"/>
            </a:pPr>
            <a:r>
              <a:rPr lang="en-US" dirty="0">
                <a:solidFill>
                  <a:schemeClr val="tx1">
                    <a:lumMod val="85000"/>
                    <a:lumOff val="15000"/>
                  </a:schemeClr>
                </a:solidFill>
              </a:rPr>
              <a:t>Travel Insurance</a:t>
            </a:r>
          </a:p>
          <a:p>
            <a:pPr marL="285750" indent="-285750">
              <a:buFont typeface="Arial" panose="020B0604020202020204" pitchFamily="34" charset="0"/>
              <a:buChar char="•"/>
            </a:pPr>
            <a:r>
              <a:rPr lang="en-US" dirty="0">
                <a:solidFill>
                  <a:schemeClr val="tx1">
                    <a:lumMod val="85000"/>
                    <a:lumOff val="15000"/>
                  </a:schemeClr>
                </a:solidFill>
              </a:rPr>
              <a:t>Loss Prevention Services and Education</a:t>
            </a:r>
          </a:p>
          <a:p>
            <a:pPr marL="285750" indent="-285750">
              <a:buFont typeface="Arial" panose="020B0604020202020204" pitchFamily="34" charset="0"/>
              <a:buChar char="•"/>
            </a:pPr>
            <a:r>
              <a:rPr lang="en-US" dirty="0">
                <a:solidFill>
                  <a:schemeClr val="tx1">
                    <a:lumMod val="85000"/>
                    <a:lumOff val="15000"/>
                  </a:schemeClr>
                </a:solidFill>
              </a:rPr>
              <a:t>Appraisal Services</a:t>
            </a:r>
          </a:p>
          <a:p>
            <a:pPr marL="285750" indent="-285750">
              <a:buFont typeface="Arial" panose="020B0604020202020204" pitchFamily="34" charset="0"/>
              <a:buChar char="•"/>
            </a:pPr>
            <a:r>
              <a:rPr lang="en-US" dirty="0">
                <a:solidFill>
                  <a:schemeClr val="tx1">
                    <a:lumMod val="85000"/>
                    <a:lumOff val="15000"/>
                  </a:schemeClr>
                </a:solidFill>
              </a:rPr>
              <a:t>Certificates of Insurance</a:t>
            </a:r>
          </a:p>
        </p:txBody>
      </p:sp>
    </p:spTree>
    <p:extLst>
      <p:ext uri="{BB962C8B-B14F-4D97-AF65-F5344CB8AC3E}">
        <p14:creationId xmlns:p14="http://schemas.microsoft.com/office/powerpoint/2010/main" val="78315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356461CE-5CD8-46A4-BE67-F83B9AAA72F9}" type="slidenum">
              <a:rPr lang="en-US" smtClean="0"/>
              <a:pPr/>
              <a:t>50</a:t>
            </a:fld>
            <a:endParaRPr lang="en-US"/>
          </a:p>
        </p:txBody>
      </p:sp>
      <p:pic>
        <p:nvPicPr>
          <p:cNvPr id="20483" name="Picture 2" descr="C:\Documents and Settings\JGreenburg\My Documents\My Pictures\Seminar Pictures\Presentation Photos\Picture 32.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17041122"/>
      </p:ext>
    </p:extLst>
  </p:cSld>
  <p:clrMapOvr>
    <a:masterClrMapping/>
  </p:clrMapOvr>
  <p:transition>
    <p:split/>
    <p:sndAc>
      <p:stSnd>
        <p:snd r:embed="rId2" name="camera.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DA4F892D-D25C-49D4-AD29-52E184D3D946}" type="slidenum">
              <a:rPr lang="en-US" smtClean="0"/>
              <a:pPr/>
              <a:t>51</a:t>
            </a:fld>
            <a:endParaRPr lang="en-US"/>
          </a:p>
        </p:txBody>
      </p:sp>
      <p:pic>
        <p:nvPicPr>
          <p:cNvPr id="21507" name="Picture 2" descr="C:\Documents and Settings\JGreenburg\My Documents\My Pictures\Seminar Pictures\Presentation Photos\Picture 34.jpg"/>
          <p:cNvPicPr>
            <a:picLocks noChangeAspect="1" noChangeArrowheads="1"/>
          </p:cNvPicPr>
          <p:nvPr/>
        </p:nvPicPr>
        <p:blipFill>
          <a:blip r:embed="rId4"/>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2771349390"/>
      </p:ext>
    </p:extLst>
  </p:cSld>
  <p:clrMapOvr>
    <a:masterClrMapping/>
  </p:clrMapOvr>
  <p:transition>
    <p:split/>
    <p:sndAc>
      <p:stSnd>
        <p:snd r:embed="rId3" name="camera.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BD5273B1-1E2A-4E07-823E-D4E7B5478C53}" type="slidenum">
              <a:rPr lang="en-US" smtClean="0"/>
              <a:pPr/>
              <a:t>52</a:t>
            </a:fld>
            <a:endParaRPr lang="en-US"/>
          </a:p>
        </p:txBody>
      </p:sp>
      <p:pic>
        <p:nvPicPr>
          <p:cNvPr id="22531" name="Picture 2" descr="C:\Documents and Settings\JGreenburg\My Documents\My Pictures\Seminar Pictures\Presentation Photos\Picture 35.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1150451027"/>
      </p:ext>
    </p:extLst>
  </p:cSld>
  <p:clrMapOvr>
    <a:masterClrMapping/>
  </p:clrMapOvr>
  <p:transition>
    <p:split/>
    <p:sndAc>
      <p:stSnd>
        <p:snd r:embed="rId2" name="camera.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2D41F0F5-6F3E-4D0D-BD92-D522D614AF12}" type="slidenum">
              <a:rPr lang="en-US" smtClean="0"/>
              <a:pPr/>
              <a:t>53</a:t>
            </a:fld>
            <a:endParaRPr lang="en-US"/>
          </a:p>
        </p:txBody>
      </p:sp>
      <p:pic>
        <p:nvPicPr>
          <p:cNvPr id="23555" name="Picture 2" descr="C:\Documents and Settings\JGreenburg\My Documents\My Pictures\Seminar Pictures\Presentation Photos\Picture 37.jpg"/>
          <p:cNvPicPr>
            <a:picLocks noChangeAspect="1" noChangeArrowheads="1"/>
          </p:cNvPicPr>
          <p:nvPr/>
        </p:nvPicPr>
        <p:blipFill>
          <a:blip r:embed="rId4"/>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3664728082"/>
      </p:ext>
    </p:extLst>
  </p:cSld>
  <p:clrMapOvr>
    <a:masterClrMapping/>
  </p:clrMapOvr>
  <p:transition>
    <p:split/>
    <p:sndAc>
      <p:stSnd>
        <p:snd r:embed="rId3" name="camera.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50D45B07-C266-4F6C-B49B-3A89B57FAD65}" type="slidenum">
              <a:rPr lang="en-US" smtClean="0"/>
              <a:pPr/>
              <a:t>54</a:t>
            </a:fld>
            <a:endParaRPr lang="en-US"/>
          </a:p>
        </p:txBody>
      </p:sp>
      <p:pic>
        <p:nvPicPr>
          <p:cNvPr id="24579" name="Picture 2" descr="C:\Documents and Settings\JGreenburg\My Documents\My Pictures\Seminar Pictures\Presentation Photos\Picture 38.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1977916280"/>
      </p:ext>
    </p:extLst>
  </p:cSld>
  <p:clrMapOvr>
    <a:masterClrMapping/>
  </p:clrMapOvr>
  <p:transition>
    <p:split/>
    <p:sndAc>
      <p:stSnd>
        <p:snd r:embed="rId2" name="camera.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E382196C-76FD-4E9B-99A6-886ADC36AA54}" type="slidenum">
              <a:rPr lang="en-US" smtClean="0"/>
              <a:pPr/>
              <a:t>55</a:t>
            </a:fld>
            <a:endParaRPr lang="en-US"/>
          </a:p>
        </p:txBody>
      </p:sp>
      <p:pic>
        <p:nvPicPr>
          <p:cNvPr id="25603" name="Picture 2" descr="C:\Documents and Settings\JGreenburg\My Documents\My Pictures\Seminar Pictures\Presentation Photos\Picture 39.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3268256008"/>
      </p:ext>
    </p:extLst>
  </p:cSld>
  <p:clrMapOvr>
    <a:masterClrMapping/>
  </p:clrMapOvr>
  <p:transition>
    <p:split/>
    <p:sndAc>
      <p:stSnd>
        <p:snd r:embed="rId2" name="camera.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EFF57CB8-7D29-4C5E-9600-6480EEC35ECC}" type="slidenum">
              <a:rPr lang="en-US" smtClean="0"/>
              <a:pPr/>
              <a:t>56</a:t>
            </a:fld>
            <a:endParaRPr lang="en-US"/>
          </a:p>
        </p:txBody>
      </p:sp>
      <p:pic>
        <p:nvPicPr>
          <p:cNvPr id="26627" name="Picture 2" descr="C:\Documents and Settings\JGreenburg\My Documents\My Pictures\Seminar Pictures\Presentation Photos\Picture 43.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2676515928"/>
      </p:ext>
    </p:extLst>
  </p:cSld>
  <p:clrMapOvr>
    <a:masterClrMapping/>
  </p:clrMapOvr>
  <p:transition>
    <p:split/>
    <p:sndAc>
      <p:stSnd>
        <p:snd r:embed="rId2" name="camera.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B93FEB31-BB95-48F6-A903-E3306EB39001}" type="slidenum">
              <a:rPr lang="en-US" smtClean="0"/>
              <a:pPr/>
              <a:t>57</a:t>
            </a:fld>
            <a:endParaRPr lang="en-US"/>
          </a:p>
        </p:txBody>
      </p:sp>
      <p:pic>
        <p:nvPicPr>
          <p:cNvPr id="27651" name="Picture 2" descr="C:\Documents and Settings\JGreenburg\My Documents\My Pictures\Seminar Pictures\Presentation Photos\Picture 45.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pic>
        <p:nvPicPr>
          <p:cNvPr id="27652" name="Picture 3" descr="C:\Documents and Settings\JGreenburg\My Documents\My Pictures\Seminar Pictures\Presentation Photos\Picture 44.jpg"/>
          <p:cNvPicPr>
            <a:picLocks noChangeAspect="1" noChangeArrowheads="1"/>
          </p:cNvPicPr>
          <p:nvPr/>
        </p:nvPicPr>
        <p:blipFill>
          <a:blip r:embed="rId4"/>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3638234040"/>
      </p:ext>
    </p:extLst>
  </p:cSld>
  <p:clrMapOvr>
    <a:masterClrMapping/>
  </p:clrMapOvr>
  <p:transition>
    <p:split/>
    <p:sndAc>
      <p:stSnd>
        <p:snd r:embed="rId2" name="camera.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678583E3-DCC1-4865-A9AB-C8E2F16F441C}" type="slidenum">
              <a:rPr lang="en-US" smtClean="0"/>
              <a:pPr/>
              <a:t>58</a:t>
            </a:fld>
            <a:endParaRPr lang="en-US"/>
          </a:p>
        </p:txBody>
      </p:sp>
      <p:pic>
        <p:nvPicPr>
          <p:cNvPr id="28675" name="Picture 2" descr="C:\Documents and Settings\JGreenburg\My Documents\My Pictures\Seminar Pictures\Presentation Photos\Picture 46.jpg"/>
          <p:cNvPicPr>
            <a:picLocks noChangeAspect="1" noChangeArrowheads="1"/>
          </p:cNvPicPr>
          <p:nvPr/>
        </p:nvPicPr>
        <p:blipFill>
          <a:blip r:embed="rId4"/>
          <a:srcRect/>
          <a:stretch>
            <a:fillRect/>
          </a:stretch>
        </p:blipFill>
        <p:spPr bwMode="auto">
          <a:xfrm>
            <a:off x="0" y="-1133764"/>
            <a:ext cx="12192000" cy="9144000"/>
          </a:xfrm>
          <a:prstGeom prst="rect">
            <a:avLst/>
          </a:prstGeom>
          <a:noFill/>
          <a:ln w="9525">
            <a:noFill/>
            <a:miter lim="800000"/>
            <a:headEnd/>
            <a:tailEnd/>
          </a:ln>
        </p:spPr>
      </p:pic>
    </p:spTree>
    <p:extLst>
      <p:ext uri="{BB962C8B-B14F-4D97-AF65-F5344CB8AC3E}">
        <p14:creationId xmlns:p14="http://schemas.microsoft.com/office/powerpoint/2010/main" val="12516009"/>
      </p:ext>
    </p:extLst>
  </p:cSld>
  <p:clrMapOvr>
    <a:masterClrMapping/>
  </p:clrMapOvr>
  <p:transition>
    <p:split/>
    <p:sndAc>
      <p:stSnd>
        <p:snd r:embed="rId3" name="camera.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p>
            <a:fld id="{D7C96873-05E5-4335-B28F-701C7C738827}" type="slidenum">
              <a:rPr lang="en-US" smtClean="0"/>
              <a:pPr/>
              <a:t>59</a:t>
            </a:fld>
            <a:endParaRPr lang="en-US"/>
          </a:p>
        </p:txBody>
      </p:sp>
      <p:pic>
        <p:nvPicPr>
          <p:cNvPr id="29699" name="Picture 2" descr="C:\Documents and Settings\JGreenburg\My Documents\My Pictures\Seminar Pictures\Presentation Photos\Picture 48.jpg"/>
          <p:cNvPicPr>
            <a:picLocks noChangeAspect="1" noChangeArrowheads="1"/>
          </p:cNvPicPr>
          <p:nvPr/>
        </p:nvPicPr>
        <p:blipFill>
          <a:blip r:embed="rId4"/>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2185928330"/>
      </p:ext>
    </p:extLst>
  </p:cSld>
  <p:clrMapOvr>
    <a:masterClrMapping/>
  </p:clrMapOvr>
  <p:transition advTm="15000">
    <p:split/>
    <p:sndAc>
      <p:stSnd>
        <p:snd r:embed="rId3"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92593"/>
            <a:ext cx="8534401" cy="1527648"/>
          </a:xfrm>
        </p:spPr>
        <p:txBody>
          <a:bodyPr>
            <a:normAutofit/>
          </a:bodyPr>
          <a:lstStyle/>
          <a:p>
            <a:pPr algn="ctr"/>
            <a:r>
              <a:rPr lang="en-US" dirty="0"/>
              <a:t>Service Programs</a:t>
            </a:r>
            <a:br>
              <a:rPr lang="en-US" dirty="0"/>
            </a:br>
            <a:r>
              <a:rPr lang="en-US" dirty="0"/>
              <a:t>PLFP</a:t>
            </a:r>
          </a:p>
        </p:txBody>
      </p:sp>
      <p:sp>
        <p:nvSpPr>
          <p:cNvPr id="3" name="Text Placeholder 2"/>
          <p:cNvSpPr>
            <a:spLocks noGrp="1"/>
          </p:cNvSpPr>
          <p:nvPr>
            <p:ph type="body" idx="1"/>
          </p:nvPr>
        </p:nvSpPr>
        <p:spPr>
          <a:xfrm>
            <a:off x="684214" y="2857245"/>
            <a:ext cx="8534400" cy="2359132"/>
          </a:xfrm>
        </p:spPr>
        <p:txBody>
          <a:bodyPr>
            <a:normAutofit/>
          </a:bodyPr>
          <a:lstStyle/>
          <a:p>
            <a:pPr marL="342900" indent="-342900">
              <a:buFont typeface="Arial" panose="020B0604020202020204" pitchFamily="34" charset="0"/>
              <a:buChar char="•"/>
            </a:pPr>
            <a:r>
              <a:rPr lang="en-US" dirty="0">
                <a:solidFill>
                  <a:schemeClr val="tx1">
                    <a:lumMod val="85000"/>
                    <a:lumOff val="15000"/>
                  </a:schemeClr>
                </a:solidFill>
              </a:rPr>
              <a:t>Comprehensive Property Insurance</a:t>
            </a:r>
          </a:p>
          <a:p>
            <a:pPr marL="342900" indent="-342900">
              <a:buFont typeface="Arial" panose="020B0604020202020204" pitchFamily="34" charset="0"/>
              <a:buChar char="•"/>
            </a:pPr>
            <a:r>
              <a:rPr lang="en-US" dirty="0">
                <a:solidFill>
                  <a:schemeClr val="tx1">
                    <a:lumMod val="85000"/>
                    <a:lumOff val="15000"/>
                  </a:schemeClr>
                </a:solidFill>
              </a:rPr>
              <a:t>General Liability (GL)</a:t>
            </a:r>
          </a:p>
          <a:p>
            <a:pPr marL="342900" indent="-342900">
              <a:buFont typeface="Arial" panose="020B0604020202020204" pitchFamily="34" charset="0"/>
              <a:buChar char="•"/>
            </a:pPr>
            <a:r>
              <a:rPr lang="en-US" dirty="0">
                <a:solidFill>
                  <a:schemeClr val="tx1">
                    <a:lumMod val="85000"/>
                    <a:lumOff val="15000"/>
                  </a:schemeClr>
                </a:solidFill>
              </a:rPr>
              <a:t>Workers Compensation (WC)</a:t>
            </a:r>
          </a:p>
          <a:p>
            <a:pPr marL="342900" indent="-342900">
              <a:buFont typeface="Arial" panose="020B0604020202020204" pitchFamily="34" charset="0"/>
              <a:buChar char="•"/>
            </a:pPr>
            <a:r>
              <a:rPr lang="en-US" dirty="0">
                <a:solidFill>
                  <a:schemeClr val="tx1">
                    <a:lumMod val="85000"/>
                    <a:lumOff val="15000"/>
                  </a:schemeClr>
                </a:solidFill>
              </a:rPr>
              <a:t>Parish-owned autos</a:t>
            </a:r>
          </a:p>
          <a:p>
            <a:endParaRPr lang="en-US" dirty="0"/>
          </a:p>
        </p:txBody>
      </p:sp>
    </p:spTree>
    <p:extLst>
      <p:ext uri="{BB962C8B-B14F-4D97-AF65-F5344CB8AC3E}">
        <p14:creationId xmlns:p14="http://schemas.microsoft.com/office/powerpoint/2010/main" val="106474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p>
            <a:fld id="{533C6C8F-D1E6-4BE4-8270-4FE9D410A982}" type="slidenum">
              <a:rPr lang="en-US" smtClean="0"/>
              <a:pPr/>
              <a:t>60</a:t>
            </a:fld>
            <a:endParaRPr lang="en-US"/>
          </a:p>
        </p:txBody>
      </p:sp>
      <p:pic>
        <p:nvPicPr>
          <p:cNvPr id="30723" name="Picture 2" descr="C:\Documents and Settings\JGreenburg\My Documents\My Pictures\Seminar Pictures\Presentation Photos\Picture 50.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1914922815"/>
      </p:ext>
    </p:extLst>
  </p:cSld>
  <p:clrMapOvr>
    <a:masterClrMapping/>
  </p:clrMapOvr>
  <p:transition>
    <p:split/>
    <p:sndAc>
      <p:stSnd>
        <p:snd r:embed="rId2" name="camera.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p>
            <a:fld id="{8877FBCB-FD7C-43CA-8CED-9A2583981833}" type="slidenum">
              <a:rPr lang="en-US" smtClean="0"/>
              <a:pPr/>
              <a:t>61</a:t>
            </a:fld>
            <a:endParaRPr lang="en-US"/>
          </a:p>
        </p:txBody>
      </p:sp>
      <p:pic>
        <p:nvPicPr>
          <p:cNvPr id="31747" name="Picture 2" descr="C:\Documents and Settings\JGreenburg\My Documents\My Pictures\Seminar Pictures\Presentation Photos\Picture 53.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3914144102"/>
      </p:ext>
    </p:extLst>
  </p:cSld>
  <p:clrMapOvr>
    <a:masterClrMapping/>
  </p:clrMapOvr>
  <p:transition>
    <p:split/>
    <p:sndAc>
      <p:stSnd>
        <p:snd r:embed="rId2" name="camera.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p>
            <a:fld id="{68D3A8A4-587D-4051-9693-D58AC1415A39}" type="slidenum">
              <a:rPr lang="en-US" smtClean="0"/>
              <a:pPr/>
              <a:t>62</a:t>
            </a:fld>
            <a:endParaRPr lang="en-US"/>
          </a:p>
        </p:txBody>
      </p:sp>
      <p:pic>
        <p:nvPicPr>
          <p:cNvPr id="32771" name="Picture 2" descr="C:\Documents and Settings\JGreenburg\My Documents\My Pictures\Seminar Pictures\Presentation Photos\Picture 58.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907028353"/>
      </p:ext>
    </p:extLst>
  </p:cSld>
  <p:clrMapOvr>
    <a:masterClrMapping/>
  </p:clrMapOvr>
  <p:transition>
    <p:split/>
    <p:sndAc>
      <p:stSnd>
        <p:snd r:embed="rId2" name="camera.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p:spPr>
        <p:txBody>
          <a:bodyPr/>
          <a:lstStyle/>
          <a:p>
            <a:fld id="{6FCB2038-94EA-44E1-8044-636E7ACB9C4C}" type="slidenum">
              <a:rPr lang="en-US" smtClean="0"/>
              <a:pPr/>
              <a:t>63</a:t>
            </a:fld>
            <a:endParaRPr lang="en-US"/>
          </a:p>
        </p:txBody>
      </p:sp>
      <p:pic>
        <p:nvPicPr>
          <p:cNvPr id="33795" name="Picture 2" descr="C:\Documents and Settings\JGreenburg\My Documents\My Pictures\Seminar Pictures\Presentation Photos\Picture 59.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4037985101"/>
      </p:ext>
    </p:extLst>
  </p:cSld>
  <p:clrMapOvr>
    <a:masterClrMapping/>
  </p:clrMapOvr>
  <p:transition>
    <p:split/>
    <p:sndAc>
      <p:stSnd>
        <p:snd r:embed="rId2" name="camera.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p>
            <a:fld id="{DF885CD1-55E3-420F-AFD6-75B5231C083C}" type="slidenum">
              <a:rPr lang="en-US" smtClean="0"/>
              <a:pPr/>
              <a:t>64</a:t>
            </a:fld>
            <a:endParaRPr lang="en-US"/>
          </a:p>
        </p:txBody>
      </p:sp>
      <p:pic>
        <p:nvPicPr>
          <p:cNvPr id="34819" name="Picture 2" descr="C:\Documents and Settings\JGreenburg\My Documents\My Pictures\Seminar Pictures\Presentation Photos\Picture 60.jpg"/>
          <p:cNvPicPr>
            <a:picLocks noChangeAspect="1" noChangeArrowheads="1"/>
          </p:cNvPicPr>
          <p:nvPr/>
        </p:nvPicPr>
        <p:blipFill>
          <a:blip r:embed="rId3"/>
          <a:srcRect/>
          <a:stretch>
            <a:fillRect/>
          </a:stretch>
        </p:blipFill>
        <p:spPr bwMode="auto">
          <a:xfrm>
            <a:off x="0" y="-1143000"/>
            <a:ext cx="12192000" cy="9144000"/>
          </a:xfrm>
          <a:prstGeom prst="rect">
            <a:avLst/>
          </a:prstGeom>
          <a:noFill/>
          <a:ln w="9525">
            <a:noFill/>
            <a:miter lim="800000"/>
            <a:headEnd/>
            <a:tailEnd/>
          </a:ln>
        </p:spPr>
      </p:pic>
    </p:spTree>
    <p:extLst>
      <p:ext uri="{BB962C8B-B14F-4D97-AF65-F5344CB8AC3E}">
        <p14:creationId xmlns:p14="http://schemas.microsoft.com/office/powerpoint/2010/main" val="2043224589"/>
      </p:ext>
    </p:extLst>
  </p:cSld>
  <p:clrMapOvr>
    <a:masterClrMapping/>
  </p:clrMapOvr>
  <p:transition>
    <p:split/>
    <p:sndAc>
      <p:stSnd>
        <p:snd r:embed="rId2" name="camera.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43840"/>
            <a:ext cx="8596668" cy="1203960"/>
          </a:xfrm>
        </p:spPr>
        <p:txBody>
          <a:bodyPr/>
          <a:lstStyle/>
          <a:p>
            <a:pPr algn="ctr"/>
            <a:r>
              <a:rPr lang="en-US" dirty="0"/>
              <a:t>Lessons </a:t>
            </a:r>
            <a:r>
              <a:rPr lang="en-US" sz="4000" dirty="0"/>
              <a:t>from</a:t>
            </a:r>
            <a:r>
              <a:rPr lang="en-US" dirty="0"/>
              <a:t> the Field</a:t>
            </a:r>
          </a:p>
        </p:txBody>
      </p:sp>
      <p:sp>
        <p:nvSpPr>
          <p:cNvPr id="3" name="Text Placeholder 2"/>
          <p:cNvSpPr>
            <a:spLocks noGrp="1"/>
          </p:cNvSpPr>
          <p:nvPr>
            <p:ph type="body" idx="1"/>
          </p:nvPr>
        </p:nvSpPr>
        <p:spPr>
          <a:xfrm>
            <a:off x="677335" y="1900238"/>
            <a:ext cx="8596668" cy="4141124"/>
          </a:xfrm>
        </p:spPr>
        <p:txBody>
          <a:bodyPr/>
          <a:lstStyle/>
          <a:p>
            <a:pPr marL="285750" indent="-285750">
              <a:buFont typeface="Arial" panose="020B0604020202020204" pitchFamily="34" charset="0"/>
              <a:buChar char="•"/>
            </a:pPr>
            <a:r>
              <a:rPr lang="en-US" sz="2000" dirty="0"/>
              <a:t>Most Frequently Used Recommendations</a:t>
            </a:r>
          </a:p>
          <a:p>
            <a:pPr marL="285750" indent="-285750">
              <a:buFont typeface="Arial" panose="020B0604020202020204" pitchFamily="34" charset="0"/>
              <a:buChar char="•"/>
            </a:pPr>
            <a:r>
              <a:rPr lang="en-US" sz="2000" dirty="0"/>
              <a:t>Repeat Offenders</a:t>
            </a:r>
          </a:p>
          <a:p>
            <a:pPr marL="285750" indent="-285750">
              <a:buFont typeface="Arial" panose="020B0604020202020204" pitchFamily="34" charset="0"/>
              <a:buChar char="•"/>
            </a:pPr>
            <a:r>
              <a:rPr lang="en-US" sz="2000" dirty="0"/>
              <a:t>How Underwriters use the data</a:t>
            </a:r>
          </a:p>
          <a:p>
            <a:pPr marL="285750" indent="-285750">
              <a:buFont typeface="Arial" panose="020B0604020202020204" pitchFamily="34" charset="0"/>
              <a:buChar char="•"/>
            </a:pPr>
            <a:r>
              <a:rPr lang="en-US" sz="2000" dirty="0"/>
              <a:t>Major topic of concern</a:t>
            </a:r>
          </a:p>
          <a:p>
            <a:pPr marL="742950" lvl="1" indent="-285750">
              <a:buFont typeface="Arial" panose="020B0604020202020204" pitchFamily="34" charset="0"/>
              <a:buChar char="•"/>
            </a:pPr>
            <a:r>
              <a:rPr lang="en-US" dirty="0"/>
              <a:t>Fraud Prevention</a:t>
            </a:r>
          </a:p>
          <a:p>
            <a:pPr marL="742950" lvl="1" indent="-285750">
              <a:buFont typeface="Arial" panose="020B0604020202020204" pitchFamily="34" charset="0"/>
              <a:buChar char="•"/>
            </a:pPr>
            <a:r>
              <a:rPr lang="en-US" dirty="0"/>
              <a:t>How we can help</a:t>
            </a:r>
          </a:p>
        </p:txBody>
      </p:sp>
    </p:spTree>
    <p:extLst>
      <p:ext uri="{BB962C8B-B14F-4D97-AF65-F5344CB8AC3E}">
        <p14:creationId xmlns:p14="http://schemas.microsoft.com/office/powerpoint/2010/main" val="183597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14588" y="2071688"/>
            <a:ext cx="5314950" cy="4071937"/>
          </a:xfrm>
          <a:prstGeom prst="rect">
            <a:avLst/>
          </a:prstGeom>
        </p:spPr>
      </p:pic>
      <p:sp>
        <p:nvSpPr>
          <p:cNvPr id="5" name="Title 1"/>
          <p:cNvSpPr>
            <a:spLocks noGrp="1"/>
          </p:cNvSpPr>
          <p:nvPr>
            <p:ph type="title"/>
          </p:nvPr>
        </p:nvSpPr>
        <p:spPr>
          <a:xfrm>
            <a:off x="677335" y="350520"/>
            <a:ext cx="8596668" cy="1463040"/>
          </a:xfrm>
        </p:spPr>
        <p:txBody>
          <a:bodyPr>
            <a:normAutofit/>
          </a:bodyPr>
          <a:lstStyle/>
          <a:p>
            <a:pPr algn="ctr"/>
            <a:r>
              <a:rPr lang="en-US" dirty="0"/>
              <a:t>Lessons from the </a:t>
            </a:r>
            <a:r>
              <a:rPr lang="en-US" sz="4000" dirty="0"/>
              <a:t>Field</a:t>
            </a:r>
            <a:br>
              <a:rPr lang="en-US" sz="4000" dirty="0"/>
            </a:br>
            <a:r>
              <a:rPr lang="en-US" sz="4000" dirty="0"/>
              <a:t>Top 10 Recommendations</a:t>
            </a:r>
          </a:p>
        </p:txBody>
      </p:sp>
    </p:spTree>
    <p:extLst>
      <p:ext uri="{BB962C8B-B14F-4D97-AF65-F5344CB8AC3E}">
        <p14:creationId xmlns:p14="http://schemas.microsoft.com/office/powerpoint/2010/main" val="13558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59081"/>
            <a:ext cx="8596668" cy="1097280"/>
          </a:xfrm>
        </p:spPr>
        <p:txBody>
          <a:bodyPr/>
          <a:lstStyle/>
          <a:p>
            <a:pPr algn="ctr"/>
            <a:r>
              <a:rPr lang="en-US" dirty="0"/>
              <a:t>Top 10 </a:t>
            </a:r>
            <a:r>
              <a:rPr lang="en-US" sz="4000" dirty="0"/>
              <a:t>Recommendations</a:t>
            </a:r>
          </a:p>
        </p:txBody>
      </p:sp>
      <p:sp>
        <p:nvSpPr>
          <p:cNvPr id="3" name="Text Placeholder 2"/>
          <p:cNvSpPr>
            <a:spLocks noGrp="1"/>
          </p:cNvSpPr>
          <p:nvPr>
            <p:ph type="body" idx="1"/>
          </p:nvPr>
        </p:nvSpPr>
        <p:spPr>
          <a:xfrm>
            <a:off x="677335" y="1700213"/>
            <a:ext cx="8596668" cy="4341149"/>
          </a:xfrm>
        </p:spPr>
        <p:txBody>
          <a:bodyPr/>
          <a:lstStyle/>
          <a:p>
            <a:pPr marL="342900" indent="-342900">
              <a:buFont typeface="+mj-lt"/>
              <a:buAutoNum type="arabicPeriod"/>
            </a:pPr>
            <a:r>
              <a:rPr lang="en-US" dirty="0"/>
              <a:t>Non-GFCI Outlets</a:t>
            </a:r>
          </a:p>
          <a:p>
            <a:pPr marL="342900" indent="-342900">
              <a:buFont typeface="+mj-lt"/>
              <a:buAutoNum type="arabicPeriod"/>
            </a:pPr>
            <a:r>
              <a:rPr lang="en-US" dirty="0"/>
              <a:t>Emergency Lighting Repair</a:t>
            </a:r>
          </a:p>
          <a:p>
            <a:pPr marL="342900" indent="-342900">
              <a:buFont typeface="+mj-lt"/>
              <a:buAutoNum type="arabicPeriod"/>
            </a:pPr>
            <a:r>
              <a:rPr lang="en-US" dirty="0"/>
              <a:t>Video Inventory</a:t>
            </a:r>
          </a:p>
          <a:p>
            <a:pPr marL="342900" indent="-342900">
              <a:buFont typeface="+mj-lt"/>
              <a:buAutoNum type="arabicPeriod"/>
            </a:pPr>
            <a:r>
              <a:rPr lang="en-US" dirty="0"/>
              <a:t>Self-inspections</a:t>
            </a:r>
          </a:p>
          <a:p>
            <a:pPr marL="342900" indent="-342900">
              <a:buFont typeface="+mj-lt"/>
              <a:buAutoNum type="arabicPeriod"/>
            </a:pPr>
            <a:r>
              <a:rPr lang="en-US" dirty="0"/>
              <a:t>Operation Identification</a:t>
            </a:r>
          </a:p>
          <a:p>
            <a:pPr marL="342900" indent="-342900">
              <a:buFont typeface="+mj-lt"/>
              <a:buAutoNum type="arabicPeriod"/>
            </a:pPr>
            <a:r>
              <a:rPr lang="en-US" dirty="0"/>
              <a:t>Fire Extinguisher Service</a:t>
            </a:r>
          </a:p>
          <a:p>
            <a:pPr marL="342900" indent="-342900">
              <a:buFont typeface="+mj-lt"/>
              <a:buAutoNum type="arabicPeriod"/>
            </a:pPr>
            <a:r>
              <a:rPr lang="en-US" dirty="0"/>
              <a:t>Emergency Exit Signs</a:t>
            </a:r>
          </a:p>
          <a:p>
            <a:pPr marL="342900" indent="-342900">
              <a:buFont typeface="+mj-lt"/>
              <a:buAutoNum type="arabicPeriod"/>
            </a:pPr>
            <a:r>
              <a:rPr lang="en-US" dirty="0"/>
              <a:t>Accounting Practices</a:t>
            </a:r>
          </a:p>
          <a:p>
            <a:pPr marL="342900" indent="-342900">
              <a:buFont typeface="+mj-lt"/>
              <a:buAutoNum type="arabicPeriod"/>
            </a:pPr>
            <a:r>
              <a:rPr lang="en-US" dirty="0"/>
              <a:t>Outside Persons Liability Insurance</a:t>
            </a:r>
          </a:p>
          <a:p>
            <a:pPr marL="342900" indent="-342900">
              <a:buFont typeface="+mj-lt"/>
              <a:buAutoNum type="arabicPeriod"/>
            </a:pPr>
            <a:r>
              <a:rPr lang="en-US" dirty="0"/>
              <a:t>Electrical Panel Access</a:t>
            </a:r>
          </a:p>
        </p:txBody>
      </p:sp>
    </p:spTree>
    <p:extLst>
      <p:ext uri="{BB962C8B-B14F-4D97-AF65-F5344CB8AC3E}">
        <p14:creationId xmlns:p14="http://schemas.microsoft.com/office/powerpoint/2010/main" val="10415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98121"/>
            <a:ext cx="8596668" cy="1310640"/>
          </a:xfrm>
        </p:spPr>
        <p:txBody>
          <a:bodyPr/>
          <a:lstStyle/>
          <a:p>
            <a:pPr algn="ctr"/>
            <a:r>
              <a:rPr lang="en-US" dirty="0"/>
              <a:t>Lessons </a:t>
            </a:r>
            <a:r>
              <a:rPr lang="en-US" sz="4000" dirty="0"/>
              <a:t>from</a:t>
            </a:r>
            <a:r>
              <a:rPr lang="en-US" dirty="0"/>
              <a:t> the Field</a:t>
            </a:r>
          </a:p>
        </p:txBody>
      </p:sp>
      <p:sp>
        <p:nvSpPr>
          <p:cNvPr id="3" name="Text Placeholder 2"/>
          <p:cNvSpPr>
            <a:spLocks noGrp="1"/>
          </p:cNvSpPr>
          <p:nvPr>
            <p:ph type="body" idx="1"/>
          </p:nvPr>
        </p:nvSpPr>
        <p:spPr>
          <a:xfrm>
            <a:off x="677335" y="1857375"/>
            <a:ext cx="8596668" cy="4183987"/>
          </a:xfrm>
        </p:spPr>
        <p:txBody>
          <a:bodyPr/>
          <a:lstStyle/>
          <a:p>
            <a:pPr marL="285750" indent="-285750">
              <a:buFont typeface="Arial" panose="020B0604020202020204" pitchFamily="34" charset="0"/>
              <a:buChar char="•"/>
            </a:pPr>
            <a:r>
              <a:rPr lang="en-US" sz="2000" dirty="0"/>
              <a:t>Accounting Practices</a:t>
            </a:r>
          </a:p>
          <a:p>
            <a:pPr marL="742950" lvl="1" indent="-285750">
              <a:buFont typeface="Arial" panose="020B0604020202020204" pitchFamily="34" charset="0"/>
              <a:buChar char="•"/>
            </a:pPr>
            <a:r>
              <a:rPr lang="en-US" dirty="0"/>
              <a:t>Lower Frequency of recommendation and occurrence</a:t>
            </a:r>
          </a:p>
          <a:p>
            <a:pPr marL="742950" lvl="1" indent="-285750">
              <a:buFont typeface="Arial" panose="020B0604020202020204" pitchFamily="34" charset="0"/>
              <a:buChar char="•"/>
            </a:pPr>
            <a:r>
              <a:rPr lang="en-US" dirty="0"/>
              <a:t>Potential for major loss</a:t>
            </a:r>
          </a:p>
          <a:p>
            <a:pPr marL="742950" lvl="1" indent="-285750">
              <a:buFont typeface="Arial" panose="020B0604020202020204" pitchFamily="34" charset="0"/>
              <a:buChar char="•"/>
            </a:pPr>
            <a:r>
              <a:rPr lang="en-US" dirty="0"/>
              <a:t>Video to help prevent fraud</a:t>
            </a:r>
          </a:p>
          <a:p>
            <a:pPr marL="1200150" lvl="2" indent="-285750">
              <a:buFont typeface="Arial" panose="020B0604020202020204" pitchFamily="34" charset="0"/>
              <a:buChar char="•"/>
            </a:pPr>
            <a:r>
              <a:rPr lang="en-US" dirty="0">
                <a:hlinkClick r:id="rId2"/>
              </a:rPr>
              <a:t>Video</a:t>
            </a:r>
            <a:endParaRPr lang="en-US" dirty="0"/>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4715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5867400"/>
          </a:xfrm>
        </p:spPr>
        <p:txBody>
          <a:bodyPr>
            <a:normAutofit/>
          </a:bodyPr>
          <a:lstStyle/>
          <a:p>
            <a:pPr algn="ctr"/>
            <a:r>
              <a:rPr lang="en-US" sz="8000" dirty="0"/>
              <a:t>LUNCH</a:t>
            </a:r>
            <a:br>
              <a:rPr lang="en-US" sz="8000" dirty="0"/>
            </a:br>
            <a:br>
              <a:rPr lang="en-US" sz="8000" dirty="0"/>
            </a:br>
            <a:endParaRPr lang="en-US" sz="8000" dirty="0"/>
          </a:p>
        </p:txBody>
      </p:sp>
      <p:pic>
        <p:nvPicPr>
          <p:cNvPr id="4" name="Picture 3" descr="healthy-&lt;strong&gt;food&lt;/strong&g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919" y="3177357"/>
            <a:ext cx="2857500" cy="2771775"/>
          </a:xfrm>
          <a:prstGeom prst="rect">
            <a:avLst/>
          </a:prstGeom>
        </p:spPr>
      </p:pic>
    </p:spTree>
    <p:extLst>
      <p:ext uri="{BB962C8B-B14F-4D97-AF65-F5344CB8AC3E}">
        <p14:creationId xmlns:p14="http://schemas.microsoft.com/office/powerpoint/2010/main" val="358214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50520"/>
            <a:ext cx="8596668" cy="1981201"/>
          </a:xfrm>
        </p:spPr>
        <p:txBody>
          <a:bodyPr>
            <a:normAutofit/>
          </a:bodyPr>
          <a:lstStyle/>
          <a:p>
            <a:pPr algn="ctr"/>
            <a:r>
              <a:rPr lang="en-US" sz="4000" dirty="0">
                <a:latin typeface="+mn-lt"/>
              </a:rPr>
              <a:t>PLFP</a:t>
            </a:r>
            <a:br>
              <a:rPr lang="en-US" sz="4000" dirty="0">
                <a:latin typeface="+mn-lt"/>
              </a:rPr>
            </a:br>
            <a:r>
              <a:rPr lang="en-US" sz="4000" dirty="0">
                <a:latin typeface="+mn-lt"/>
              </a:rPr>
              <a:t>Comprehensive Property Insurance</a:t>
            </a:r>
          </a:p>
        </p:txBody>
      </p:sp>
      <p:sp>
        <p:nvSpPr>
          <p:cNvPr id="3" name="Text Placeholder 2"/>
          <p:cNvSpPr>
            <a:spLocks noGrp="1"/>
          </p:cNvSpPr>
          <p:nvPr>
            <p:ph type="body" idx="1"/>
          </p:nvPr>
        </p:nvSpPr>
        <p:spPr>
          <a:xfrm>
            <a:off x="677335" y="2168013"/>
            <a:ext cx="8596668" cy="3642852"/>
          </a:xfrm>
        </p:spPr>
        <p:txBody>
          <a:bodyPr>
            <a:normAutofit/>
          </a:bodyPr>
          <a:lstStyle/>
          <a:p>
            <a:pPr marL="285750" indent="-285750">
              <a:buFont typeface="Arial" panose="020B0604020202020204" pitchFamily="34" charset="0"/>
              <a:buChar char="•"/>
            </a:pPr>
            <a:r>
              <a:rPr lang="en-US" sz="2000" dirty="0"/>
              <a:t>All Risk Property and Content Coverage for sudden and accidental losses</a:t>
            </a:r>
          </a:p>
          <a:p>
            <a:pPr marL="285750" indent="-285750">
              <a:buFont typeface="Arial" panose="020B0604020202020204" pitchFamily="34" charset="0"/>
              <a:buChar char="•"/>
            </a:pPr>
            <a:r>
              <a:rPr lang="en-US" sz="2000" dirty="0"/>
              <a:t>Crime/Fidelity Coverage</a:t>
            </a:r>
          </a:p>
          <a:p>
            <a:pPr marL="285750" indent="-285750">
              <a:buFont typeface="Arial" panose="020B0604020202020204" pitchFamily="34" charset="0"/>
              <a:buChar char="•"/>
            </a:pPr>
            <a:r>
              <a:rPr lang="en-US" sz="2000" dirty="0"/>
              <a:t>Boiler and Machinery</a:t>
            </a:r>
          </a:p>
          <a:p>
            <a:pPr marL="285750" indent="-285750">
              <a:buFont typeface="Arial" panose="020B0604020202020204" pitchFamily="34" charset="0"/>
              <a:buChar char="•"/>
            </a:pPr>
            <a:r>
              <a:rPr lang="en-US" sz="2000" dirty="0"/>
              <a:t>Coverages are determined under the excess insurance policy language</a:t>
            </a:r>
          </a:p>
        </p:txBody>
      </p:sp>
    </p:spTree>
    <p:extLst>
      <p:ext uri="{BB962C8B-B14F-4D97-AF65-F5344CB8AC3E}">
        <p14:creationId xmlns:p14="http://schemas.microsoft.com/office/powerpoint/2010/main" val="23245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59080"/>
            <a:ext cx="8596668" cy="990600"/>
          </a:xfrm>
        </p:spPr>
        <p:txBody>
          <a:bodyPr>
            <a:normAutofit/>
          </a:bodyPr>
          <a:lstStyle/>
          <a:p>
            <a:pPr algn="ctr"/>
            <a:r>
              <a:rPr lang="en-US" sz="4000" dirty="0"/>
              <a:t>Emerging</a:t>
            </a:r>
            <a:r>
              <a:rPr lang="en-US" dirty="0"/>
              <a:t> Issues</a:t>
            </a:r>
          </a:p>
        </p:txBody>
      </p:sp>
      <p:sp>
        <p:nvSpPr>
          <p:cNvPr id="3" name="Text Placeholder 2"/>
          <p:cNvSpPr>
            <a:spLocks noGrp="1"/>
          </p:cNvSpPr>
          <p:nvPr>
            <p:ph type="body" idx="1"/>
          </p:nvPr>
        </p:nvSpPr>
        <p:spPr>
          <a:xfrm>
            <a:off x="677335" y="1478280"/>
            <a:ext cx="8596668" cy="4563082"/>
          </a:xfrm>
        </p:spPr>
        <p:txBody>
          <a:bodyPr>
            <a:normAutofit lnSpcReduction="10000"/>
          </a:bodyPr>
          <a:lstStyle/>
          <a:p>
            <a:pPr marL="285750" indent="-285750">
              <a:buFont typeface="Arial" panose="020B0604020202020204" pitchFamily="34" charset="0"/>
              <a:buChar char="•"/>
            </a:pPr>
            <a:r>
              <a:rPr lang="en-US" dirty="0"/>
              <a:t>Age of Buildings</a:t>
            </a:r>
          </a:p>
          <a:p>
            <a:pPr marL="742950" lvl="1" indent="-285750">
              <a:buFont typeface="Arial" panose="020B0604020202020204" pitchFamily="34" charset="0"/>
              <a:buChar char="•"/>
            </a:pPr>
            <a:r>
              <a:rPr lang="en-US" dirty="0"/>
              <a:t>Travelers’ Roof maintenance and inspection checklist</a:t>
            </a:r>
          </a:p>
          <a:p>
            <a:pPr marL="742950" lvl="1" indent="-285750">
              <a:buFont typeface="Arial" panose="020B0604020202020204" pitchFamily="34" charset="0"/>
              <a:buChar char="•"/>
            </a:pPr>
            <a:r>
              <a:rPr lang="en-US" dirty="0"/>
              <a:t>Lead in Water</a:t>
            </a:r>
          </a:p>
          <a:p>
            <a:pPr marL="1200150" lvl="2" indent="-285750">
              <a:buFont typeface="Arial" panose="020B0604020202020204" pitchFamily="34" charset="0"/>
              <a:buChar char="•"/>
            </a:pPr>
            <a:r>
              <a:rPr lang="en-US" dirty="0"/>
              <a:t>Statewide School Drinking Water Quality Program</a:t>
            </a:r>
          </a:p>
          <a:p>
            <a:pPr marL="1657350" lvl="3" indent="-285750">
              <a:buFont typeface="Arial" panose="020B0604020202020204" pitchFamily="34" charset="0"/>
              <a:buChar char="•"/>
            </a:pPr>
            <a:r>
              <a:rPr lang="en-US" dirty="0"/>
              <a:t>$950 Reimbursement</a:t>
            </a:r>
          </a:p>
          <a:p>
            <a:pPr marL="1657350" lvl="3" indent="-285750">
              <a:buFont typeface="Arial" panose="020B0604020202020204" pitchFamily="34" charset="0"/>
              <a:buChar char="•"/>
            </a:pPr>
            <a:r>
              <a:rPr lang="en-US" dirty="0"/>
              <a:t>Expenses incurred 7/1/16 – 9/30/17</a:t>
            </a:r>
          </a:p>
          <a:p>
            <a:pPr marL="285750" indent="-285750">
              <a:buFont typeface="Arial" panose="020B0604020202020204" pitchFamily="34" charset="0"/>
              <a:buChar char="•"/>
            </a:pPr>
            <a:r>
              <a:rPr lang="en-US" dirty="0"/>
              <a:t>Slip, Trip and Fall Control</a:t>
            </a:r>
          </a:p>
          <a:p>
            <a:pPr marL="742950" lvl="1" indent="-285750">
              <a:buFont typeface="Arial" panose="020B0604020202020204" pitchFamily="34" charset="0"/>
              <a:buChar char="•"/>
            </a:pPr>
            <a:r>
              <a:rPr lang="en-US" dirty="0"/>
              <a:t>Snow Log</a:t>
            </a:r>
          </a:p>
          <a:p>
            <a:pPr marL="742950" lvl="1" indent="-285750">
              <a:buFont typeface="Arial" panose="020B0604020202020204" pitchFamily="34" charset="0"/>
              <a:buChar char="•"/>
            </a:pPr>
            <a:r>
              <a:rPr lang="en-US" dirty="0"/>
              <a:t>Travelers’ STF checklist and control document</a:t>
            </a:r>
          </a:p>
          <a:p>
            <a:pPr marL="285750" indent="-285750">
              <a:buFont typeface="Arial" panose="020B0604020202020204" pitchFamily="34" charset="0"/>
              <a:buChar char="•"/>
            </a:pPr>
            <a:r>
              <a:rPr lang="en-US" dirty="0"/>
              <a:t>Special Events</a:t>
            </a:r>
          </a:p>
          <a:p>
            <a:pPr marL="742950" lvl="1" indent="-285750">
              <a:buFont typeface="Arial" panose="020B0604020202020204" pitchFamily="34" charset="0"/>
              <a:buChar char="•"/>
            </a:pPr>
            <a:r>
              <a:rPr lang="en-US" dirty="0"/>
              <a:t>Do’s and Don’ts</a:t>
            </a:r>
          </a:p>
          <a:p>
            <a:pPr marL="742950" lvl="1" indent="-285750">
              <a:buFont typeface="Arial" panose="020B0604020202020204" pitchFamily="34" charset="0"/>
              <a:buChar char="•"/>
            </a:pPr>
            <a:r>
              <a:rPr lang="en-US" dirty="0"/>
              <a:t>Scenarios – You be the judge</a:t>
            </a:r>
          </a:p>
        </p:txBody>
      </p:sp>
    </p:spTree>
    <p:extLst>
      <p:ext uri="{BB962C8B-B14F-4D97-AF65-F5344CB8AC3E}">
        <p14:creationId xmlns:p14="http://schemas.microsoft.com/office/powerpoint/2010/main" val="416874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65760"/>
            <a:ext cx="8596668" cy="1374550"/>
          </a:xfrm>
        </p:spPr>
        <p:txBody>
          <a:bodyPr>
            <a:normAutofit fontScale="90000"/>
          </a:bodyPr>
          <a:lstStyle/>
          <a:p>
            <a:pPr algn="ctr"/>
            <a:r>
              <a:rPr lang="en-US" sz="4000" dirty="0"/>
              <a:t>Special</a:t>
            </a:r>
            <a:r>
              <a:rPr lang="en-US" dirty="0"/>
              <a:t> Events</a:t>
            </a:r>
            <a:br>
              <a:rPr lang="en-US" dirty="0"/>
            </a:br>
            <a:r>
              <a:rPr lang="en-US" dirty="0"/>
              <a:t>Do’s and Don’ts</a:t>
            </a:r>
          </a:p>
        </p:txBody>
      </p:sp>
      <p:sp>
        <p:nvSpPr>
          <p:cNvPr id="3" name="Text Placeholder 2"/>
          <p:cNvSpPr>
            <a:spLocks noGrp="1"/>
          </p:cNvSpPr>
          <p:nvPr>
            <p:ph type="body" idx="1"/>
          </p:nvPr>
        </p:nvSpPr>
        <p:spPr>
          <a:xfrm>
            <a:off x="677335" y="2118360"/>
            <a:ext cx="8596668" cy="3923002"/>
          </a:xfrm>
        </p:spPr>
        <p:txBody>
          <a:bodyPr>
            <a:normAutofit/>
          </a:bodyPr>
          <a:lstStyle/>
          <a:p>
            <a:pPr marL="285750" indent="-285750">
              <a:buFont typeface="Arial" panose="020B0604020202020204" pitchFamily="34" charset="0"/>
              <a:buChar char="•"/>
            </a:pPr>
            <a:r>
              <a:rPr lang="en-US" sz="2000" dirty="0"/>
              <a:t>DO use parish funds/check to pay for Special Events</a:t>
            </a:r>
          </a:p>
          <a:p>
            <a:pPr marL="285750" indent="-285750">
              <a:buFont typeface="Arial" panose="020B0604020202020204" pitchFamily="34" charset="0"/>
              <a:buChar char="•"/>
            </a:pPr>
            <a:r>
              <a:rPr lang="en-US" sz="2000" dirty="0"/>
              <a:t>DO make sure </a:t>
            </a:r>
            <a:r>
              <a:rPr lang="en-US" sz="2000" b="1" dirty="0"/>
              <a:t>ALL </a:t>
            </a:r>
            <a:r>
              <a:rPr lang="en-US" sz="2000" dirty="0"/>
              <a:t>information is filled out on the forms, this includes: Unit Number, signature, date, whether or not alcohol is being served.</a:t>
            </a:r>
          </a:p>
          <a:p>
            <a:pPr marL="285750" indent="-285750">
              <a:buFont typeface="Arial" panose="020B0604020202020204" pitchFamily="34" charset="0"/>
              <a:buChar char="•"/>
            </a:pPr>
            <a:r>
              <a:rPr lang="en-US" sz="2000" dirty="0"/>
              <a:t>DO make sure entire triplicate form and check is sent to MCC</a:t>
            </a:r>
          </a:p>
          <a:p>
            <a:pPr marL="285750" indent="-285750">
              <a:buFont typeface="Arial" panose="020B0604020202020204" pitchFamily="34" charset="0"/>
              <a:buChar char="•"/>
            </a:pPr>
            <a:r>
              <a:rPr lang="en-US" sz="2000" dirty="0"/>
              <a:t>DO NOT send the form home with individual</a:t>
            </a:r>
          </a:p>
          <a:p>
            <a:pPr marL="285750" indent="-285750">
              <a:buFont typeface="Arial" panose="020B0604020202020204" pitchFamily="34" charset="0"/>
              <a:buChar char="•"/>
            </a:pPr>
            <a:r>
              <a:rPr lang="en-US" sz="2000" dirty="0"/>
              <a:t>DO verify if the event requires Special Event Insurance or not.  When in doubt – fill it out.</a:t>
            </a:r>
          </a:p>
        </p:txBody>
      </p:sp>
    </p:spTree>
    <p:extLst>
      <p:ext uri="{BB962C8B-B14F-4D97-AF65-F5344CB8AC3E}">
        <p14:creationId xmlns:p14="http://schemas.microsoft.com/office/powerpoint/2010/main" val="285345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65760"/>
            <a:ext cx="8596668" cy="1005840"/>
          </a:xfrm>
        </p:spPr>
        <p:txBody>
          <a:bodyPr>
            <a:normAutofit fontScale="90000"/>
          </a:bodyPr>
          <a:lstStyle/>
          <a:p>
            <a:pPr algn="ctr"/>
            <a:r>
              <a:rPr lang="en-US" sz="4000" dirty="0"/>
              <a:t>Special</a:t>
            </a:r>
            <a:r>
              <a:rPr lang="en-US" dirty="0"/>
              <a:t> Events</a:t>
            </a:r>
            <a:br>
              <a:rPr lang="en-US" dirty="0"/>
            </a:br>
            <a:r>
              <a:rPr lang="en-US" dirty="0"/>
              <a:t>Scenarios</a:t>
            </a:r>
          </a:p>
        </p:txBody>
      </p:sp>
      <p:sp>
        <p:nvSpPr>
          <p:cNvPr id="3" name="Text Placeholder 2"/>
          <p:cNvSpPr>
            <a:spLocks noGrp="1"/>
          </p:cNvSpPr>
          <p:nvPr>
            <p:ph type="body" idx="1"/>
          </p:nvPr>
        </p:nvSpPr>
        <p:spPr>
          <a:xfrm>
            <a:off x="677335" y="1637071"/>
            <a:ext cx="9646536" cy="5088193"/>
          </a:xfrm>
        </p:spPr>
        <p:txBody>
          <a:bodyPr>
            <a:normAutofit fontScale="92500" lnSpcReduction="10000"/>
          </a:bodyPr>
          <a:lstStyle/>
          <a:p>
            <a:pPr marL="285750" indent="-285750">
              <a:buFont typeface="Arial" panose="020B0604020202020204" pitchFamily="34" charset="0"/>
              <a:buChar char="•"/>
            </a:pPr>
            <a:r>
              <a:rPr lang="en-US" sz="2000" dirty="0"/>
              <a:t>A woman calls and wants to have a wedding reception in your parish hall? (but no alcohol is being served)?</a:t>
            </a:r>
          </a:p>
          <a:p>
            <a:pPr marL="285750" indent="-285750">
              <a:buFont typeface="Arial" panose="020B0604020202020204" pitchFamily="34" charset="0"/>
              <a:buChar char="•"/>
            </a:pPr>
            <a:r>
              <a:rPr lang="en-US" sz="2000" dirty="0"/>
              <a:t>A parishioner stops in and asks if they can use your hall for a fundraiser benefitting their pet poodle’s mounting veterinarian bills?</a:t>
            </a:r>
          </a:p>
          <a:p>
            <a:pPr marL="285750" indent="-285750">
              <a:buFont typeface="Arial" panose="020B0604020202020204" pitchFamily="34" charset="0"/>
              <a:buChar char="•"/>
            </a:pPr>
            <a:r>
              <a:rPr lang="en-US" sz="2000" dirty="0"/>
              <a:t>Pastoral Council President wants to change meeting rooms from basement hall to the newly renovated all-purpose room on the ground floor?</a:t>
            </a:r>
          </a:p>
          <a:p>
            <a:pPr marL="285750" indent="-285750">
              <a:buFont typeface="Arial" panose="020B0604020202020204" pitchFamily="34" charset="0"/>
              <a:buChar char="•"/>
            </a:pPr>
            <a:r>
              <a:rPr lang="en-US" sz="2000" dirty="0"/>
              <a:t>A parishioner calls and is planning a large anniversary party for their parents and wishes to use your gym?</a:t>
            </a:r>
          </a:p>
          <a:p>
            <a:pPr marL="285750" indent="-285750">
              <a:buFont typeface="Arial" panose="020B0604020202020204" pitchFamily="34" charset="0"/>
              <a:buChar char="•"/>
            </a:pPr>
            <a:r>
              <a:rPr lang="en-US" sz="2000" dirty="0"/>
              <a:t>A coworker wants to throw together a bridal shower for another colleague in the employee lounge?  What if no alcohol is being served?</a:t>
            </a:r>
          </a:p>
          <a:p>
            <a:pPr marL="285750" indent="-285750">
              <a:buFont typeface="Arial" panose="020B0604020202020204" pitchFamily="34" charset="0"/>
              <a:buChar char="•"/>
            </a:pPr>
            <a:r>
              <a:rPr lang="en-US" sz="2000" dirty="0"/>
              <a:t>The parish is about to host its first annual spring festival with a beer tent, kid’s games and catered food?</a:t>
            </a:r>
          </a:p>
          <a:p>
            <a:pPr marL="285750" indent="-285750">
              <a:buFont typeface="Arial" panose="020B0604020202020204" pitchFamily="34" charset="0"/>
              <a:buChar char="•"/>
            </a:pPr>
            <a:r>
              <a:rPr lang="en-US" sz="2000" dirty="0"/>
              <a:t>Father wants the parish to start hosting monthly AA meetings in the parish hall?</a:t>
            </a:r>
          </a:p>
          <a:p>
            <a:pPr marL="285750" indent="-285750">
              <a:buFont typeface="Arial" panose="020B0604020202020204" pitchFamily="34" charset="0"/>
              <a:buChar char="•"/>
            </a:pPr>
            <a:r>
              <a:rPr lang="en-US" sz="2000" dirty="0"/>
              <a:t>The parish/school staff decides to hold their annual Christmas dinner on-site instead of going out?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0273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5019675"/>
          </a:xfrm>
        </p:spPr>
        <p:txBody>
          <a:bodyPr/>
          <a:lstStyle/>
          <a:p>
            <a:pPr algn="ctr"/>
            <a:r>
              <a:rPr lang="en-US" sz="9600" dirty="0"/>
              <a:t>BREAK</a:t>
            </a:r>
          </a:p>
        </p:txBody>
      </p:sp>
    </p:spTree>
    <p:extLst>
      <p:ext uri="{BB962C8B-B14F-4D97-AF65-F5344CB8AC3E}">
        <p14:creationId xmlns:p14="http://schemas.microsoft.com/office/powerpoint/2010/main" val="2684437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65760"/>
            <a:ext cx="8596668" cy="1005840"/>
          </a:xfrm>
        </p:spPr>
        <p:txBody>
          <a:bodyPr/>
          <a:lstStyle/>
          <a:p>
            <a:pPr algn="ctr"/>
            <a:r>
              <a:rPr lang="en-US" sz="4000" dirty="0"/>
              <a:t>Online Resources</a:t>
            </a:r>
            <a:endParaRPr lang="en-US" dirty="0"/>
          </a:p>
        </p:txBody>
      </p:sp>
      <p:sp>
        <p:nvSpPr>
          <p:cNvPr id="3" name="Text Placeholder 2"/>
          <p:cNvSpPr>
            <a:spLocks noGrp="1"/>
          </p:cNvSpPr>
          <p:nvPr>
            <p:ph type="body" idx="1"/>
          </p:nvPr>
        </p:nvSpPr>
        <p:spPr>
          <a:xfrm>
            <a:off x="677335" y="2241754"/>
            <a:ext cx="8596668" cy="3799607"/>
          </a:xfrm>
        </p:spPr>
        <p:txBody>
          <a:bodyPr/>
          <a:lstStyle/>
          <a:p>
            <a:pPr marL="285750" indent="-285750">
              <a:buFont typeface="Arial" panose="020B0604020202020204" pitchFamily="34" charset="0"/>
              <a:buChar char="•"/>
            </a:pPr>
            <a:r>
              <a:rPr lang="en-US" sz="2000" dirty="0"/>
              <a:t>Learning Management System (LMS)</a:t>
            </a:r>
          </a:p>
          <a:p>
            <a:pPr marL="285750" indent="-285750">
              <a:buFont typeface="Arial" panose="020B0604020202020204" pitchFamily="34" charset="0"/>
              <a:buChar char="•"/>
            </a:pPr>
            <a:r>
              <a:rPr lang="en-US" sz="2000" dirty="0"/>
              <a:t>MCC Risk Management</a:t>
            </a:r>
          </a:p>
          <a:p>
            <a:pPr marL="285750" indent="-285750">
              <a:buFont typeface="Arial" panose="020B0604020202020204" pitchFamily="34" charset="0"/>
              <a:buChar char="•"/>
            </a:pPr>
            <a:r>
              <a:rPr lang="en-US" sz="2000" dirty="0"/>
              <a:t>Travelers’ Risk Control</a:t>
            </a:r>
          </a:p>
          <a:p>
            <a:pPr marL="285750" indent="-285750">
              <a:buFont typeface="Arial" panose="020B0604020202020204" pitchFamily="34" charset="0"/>
              <a:buChar char="•"/>
            </a:pPr>
            <a:r>
              <a:rPr lang="en-US" sz="2000" dirty="0"/>
              <a:t>GB Risk Control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6639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65760"/>
            <a:ext cx="8596668" cy="1005840"/>
          </a:xfrm>
        </p:spPr>
        <p:txBody>
          <a:bodyPr>
            <a:normAutofit fontScale="90000"/>
          </a:bodyPr>
          <a:lstStyle/>
          <a:p>
            <a:pPr algn="ctr"/>
            <a:r>
              <a:rPr lang="en-US" sz="4000" dirty="0"/>
              <a:t>Online Resources</a:t>
            </a:r>
            <a:br>
              <a:rPr lang="en-US" sz="4000" dirty="0"/>
            </a:br>
            <a:r>
              <a:rPr lang="en-US" sz="4000" dirty="0"/>
              <a:t>Learning Management System</a:t>
            </a:r>
            <a:endParaRPr lang="en-US" dirty="0"/>
          </a:p>
        </p:txBody>
      </p:sp>
      <p:sp>
        <p:nvSpPr>
          <p:cNvPr id="3" name="Text Placeholder 2"/>
          <p:cNvSpPr>
            <a:spLocks noGrp="1"/>
          </p:cNvSpPr>
          <p:nvPr>
            <p:ph type="body" idx="1"/>
          </p:nvPr>
        </p:nvSpPr>
        <p:spPr>
          <a:xfrm>
            <a:off x="677335" y="1622323"/>
            <a:ext cx="8596668" cy="4419039"/>
          </a:xfrm>
        </p:spPr>
        <p:txBody>
          <a:bodyPr>
            <a:normAutofit/>
          </a:bodyPr>
          <a:lstStyle/>
          <a:p>
            <a:pPr marL="285750" indent="-285750">
              <a:buFont typeface="Arial" panose="020B0604020202020204" pitchFamily="34" charset="0"/>
              <a:buChar char="•"/>
            </a:pPr>
            <a:r>
              <a:rPr lang="en-US" sz="2000" dirty="0"/>
              <a:t>Accessible from MCC website</a:t>
            </a:r>
          </a:p>
          <a:p>
            <a:pPr marL="285750" indent="-285750">
              <a:buFont typeface="Arial" panose="020B0604020202020204" pitchFamily="34" charset="0"/>
              <a:buChar char="•"/>
            </a:pPr>
            <a:r>
              <a:rPr lang="en-US" sz="2000" dirty="0"/>
              <a:t>Individual sign-</a:t>
            </a:r>
            <a:r>
              <a:rPr lang="en-US" sz="2000" dirty="0" err="1"/>
              <a:t>ons</a:t>
            </a:r>
            <a:endParaRPr lang="en-US" sz="2000" dirty="0"/>
          </a:p>
          <a:p>
            <a:pPr marL="285750" indent="-285750">
              <a:buFont typeface="Arial" panose="020B0604020202020204" pitchFamily="34" charset="0"/>
              <a:buChar char="•"/>
            </a:pPr>
            <a:r>
              <a:rPr lang="en-US" sz="2000" dirty="0"/>
              <a:t>Tracking ability</a:t>
            </a:r>
          </a:p>
          <a:p>
            <a:pPr marL="285750" indent="-285750">
              <a:buFont typeface="Arial" panose="020B0604020202020204" pitchFamily="34" charset="0"/>
              <a:buChar char="•"/>
            </a:pPr>
            <a:r>
              <a:rPr lang="en-US" sz="2000" dirty="0"/>
              <a:t>List of available modules </a:t>
            </a:r>
          </a:p>
        </p:txBody>
      </p:sp>
    </p:spTree>
    <p:extLst>
      <p:ext uri="{BB962C8B-B14F-4D97-AF65-F5344CB8AC3E}">
        <p14:creationId xmlns:p14="http://schemas.microsoft.com/office/powerpoint/2010/main" val="345609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List of Available Modules</a:t>
            </a:r>
          </a:p>
        </p:txBody>
      </p:sp>
      <p:sp>
        <p:nvSpPr>
          <p:cNvPr id="4" name="Content Placeholder 3"/>
          <p:cNvSpPr>
            <a:spLocks noGrp="1"/>
          </p:cNvSpPr>
          <p:nvPr>
            <p:ph sz="half" idx="2"/>
          </p:nvPr>
        </p:nvSpPr>
        <p:spPr>
          <a:xfrm>
            <a:off x="675745" y="1930401"/>
            <a:ext cx="4185623" cy="4110962"/>
          </a:xfrm>
        </p:spPr>
        <p:txBody>
          <a:bodyPr>
            <a:normAutofit fontScale="92500" lnSpcReduction="20000"/>
          </a:bodyPr>
          <a:lstStyle/>
          <a:p>
            <a:pPr>
              <a:buFont typeface="Arial" panose="020B0604020202020204" pitchFamily="34" charset="0"/>
              <a:buChar char="•"/>
            </a:pPr>
            <a:r>
              <a:rPr lang="en-US" dirty="0"/>
              <a:t>Basic Evacuation Planning &amp; Procedures</a:t>
            </a:r>
          </a:p>
          <a:p>
            <a:pPr>
              <a:buFont typeface="Arial" panose="020B0604020202020204" pitchFamily="34" charset="0"/>
              <a:buChar char="•"/>
            </a:pPr>
            <a:r>
              <a:rPr lang="en-US" dirty="0"/>
              <a:t>Bloodborne Pathogens for Schools</a:t>
            </a:r>
          </a:p>
          <a:p>
            <a:pPr>
              <a:buFont typeface="Arial" panose="020B0604020202020204" pitchFamily="34" charset="0"/>
              <a:buChar char="•"/>
            </a:pPr>
            <a:r>
              <a:rPr lang="en-US" dirty="0"/>
              <a:t>Catholic Cemeteries Self Inspection/Hazard Recognition</a:t>
            </a:r>
          </a:p>
          <a:p>
            <a:pPr>
              <a:buFont typeface="Arial" panose="020B0604020202020204" pitchFamily="34" charset="0"/>
              <a:buChar char="•"/>
            </a:pPr>
            <a:r>
              <a:rPr lang="en-US" dirty="0"/>
              <a:t>Continuity of Operations Planning</a:t>
            </a:r>
          </a:p>
          <a:p>
            <a:pPr>
              <a:buFont typeface="Arial" panose="020B0604020202020204" pitchFamily="34" charset="0"/>
              <a:buChar char="•"/>
            </a:pPr>
            <a:r>
              <a:rPr lang="en-US" dirty="0"/>
              <a:t>Disaster Planning 101</a:t>
            </a:r>
          </a:p>
          <a:p>
            <a:pPr>
              <a:buFont typeface="Arial" panose="020B0604020202020204" pitchFamily="34" charset="0"/>
              <a:buChar char="•"/>
            </a:pPr>
            <a:r>
              <a:rPr lang="en-US" dirty="0"/>
              <a:t>Determining the Root Cause of Accidents</a:t>
            </a:r>
          </a:p>
          <a:p>
            <a:pPr>
              <a:buFont typeface="Arial" panose="020B0604020202020204" pitchFamily="34" charset="0"/>
              <a:buChar char="•"/>
            </a:pPr>
            <a:r>
              <a:rPr lang="en-US" dirty="0"/>
              <a:t>Electrical Safety</a:t>
            </a:r>
          </a:p>
          <a:p>
            <a:pPr>
              <a:buFont typeface="Arial" panose="020B0604020202020204" pitchFamily="34" charset="0"/>
              <a:buChar char="•"/>
            </a:pPr>
            <a:r>
              <a:rPr lang="en-US" dirty="0"/>
              <a:t>Employee &amp; Family Disaster Planning (Business Continuity Begins at Home)</a:t>
            </a:r>
          </a:p>
          <a:p>
            <a:pPr>
              <a:buFont typeface="Arial" panose="020B0604020202020204" pitchFamily="34" charset="0"/>
              <a:buChar char="•"/>
            </a:pPr>
            <a:r>
              <a:rPr lang="en-US" dirty="0"/>
              <a:t>Fire Prevention Practices</a:t>
            </a:r>
          </a:p>
          <a:p>
            <a:pPr>
              <a:buFont typeface="Arial" panose="020B0604020202020204" pitchFamily="34" charset="0"/>
              <a:buChar char="•"/>
            </a:pPr>
            <a:endParaRPr lang="en-US" dirty="0"/>
          </a:p>
          <a:p>
            <a:pPr marL="0" lvl="0" indent="0">
              <a:buNone/>
            </a:pPr>
            <a:endParaRPr lang="en-US" dirty="0"/>
          </a:p>
          <a:p>
            <a:endParaRPr lang="en-US" dirty="0"/>
          </a:p>
        </p:txBody>
      </p:sp>
      <p:sp>
        <p:nvSpPr>
          <p:cNvPr id="6" name="Content Placeholder 5"/>
          <p:cNvSpPr>
            <a:spLocks noGrp="1"/>
          </p:cNvSpPr>
          <p:nvPr>
            <p:ph sz="quarter" idx="4"/>
          </p:nvPr>
        </p:nvSpPr>
        <p:spPr>
          <a:xfrm>
            <a:off x="5088384" y="1930400"/>
            <a:ext cx="4185617" cy="3865715"/>
          </a:xfrm>
        </p:spPr>
        <p:txBody>
          <a:bodyPr>
            <a:normAutofit fontScale="92500" lnSpcReduction="20000"/>
          </a:bodyPr>
          <a:lstStyle/>
          <a:p>
            <a:pPr>
              <a:buFont typeface="Arial" panose="020B0604020202020204" pitchFamily="34" charset="0"/>
              <a:buChar char="•"/>
            </a:pPr>
            <a:r>
              <a:rPr lang="en-US" dirty="0"/>
              <a:t>Fraud Prevention (MCC)</a:t>
            </a:r>
          </a:p>
          <a:p>
            <a:pPr>
              <a:buFont typeface="Arial" panose="020B0604020202020204" pitchFamily="34" charset="0"/>
              <a:buChar char="•"/>
            </a:pPr>
            <a:r>
              <a:rPr lang="en-US" dirty="0"/>
              <a:t>Hazard Communication</a:t>
            </a:r>
          </a:p>
          <a:p>
            <a:pPr lvl="0">
              <a:buFont typeface="Arial" panose="020B0604020202020204" pitchFamily="34" charset="0"/>
              <a:buChar char="•"/>
            </a:pPr>
            <a:r>
              <a:rPr lang="en-US" dirty="0"/>
              <a:t>Housekeeping – Safe Housekeeping Practices Means of Egress</a:t>
            </a:r>
          </a:p>
          <a:p>
            <a:pPr lvl="0">
              <a:buFont typeface="Arial" panose="020B0604020202020204" pitchFamily="34" charset="0"/>
              <a:buChar char="•"/>
            </a:pPr>
            <a:r>
              <a:rPr lang="en-US" dirty="0"/>
              <a:t>Playground Safety Inspection</a:t>
            </a:r>
          </a:p>
          <a:p>
            <a:pPr lvl="0">
              <a:buFont typeface="Arial" panose="020B0604020202020204" pitchFamily="34" charset="0"/>
              <a:buChar char="•"/>
            </a:pPr>
            <a:r>
              <a:rPr lang="en-US" dirty="0"/>
              <a:t>Portable Fire Extinguishers I</a:t>
            </a:r>
          </a:p>
          <a:p>
            <a:pPr lvl="0">
              <a:buFont typeface="Arial" panose="020B0604020202020204" pitchFamily="34" charset="0"/>
              <a:buChar char="•"/>
            </a:pPr>
            <a:r>
              <a:rPr lang="en-US" dirty="0"/>
              <a:t>Portable Fire Extinguishers II</a:t>
            </a:r>
          </a:p>
          <a:p>
            <a:pPr lvl="0">
              <a:buFont typeface="Arial" panose="020B0604020202020204" pitchFamily="34" charset="0"/>
              <a:buChar char="•"/>
            </a:pPr>
            <a:r>
              <a:rPr lang="en-US" dirty="0"/>
              <a:t>Preventing Injuries When Lifting, Moving and Transferring Residents</a:t>
            </a:r>
          </a:p>
          <a:p>
            <a:pPr lvl="0">
              <a:buFont typeface="Arial" panose="020B0604020202020204" pitchFamily="34" charset="0"/>
              <a:buChar char="•"/>
            </a:pPr>
            <a:r>
              <a:rPr lang="en-US" dirty="0"/>
              <a:t>Preventing Slips, Trips and Falls</a:t>
            </a:r>
          </a:p>
          <a:p>
            <a:pPr lvl="0">
              <a:buFont typeface="Arial" panose="020B0604020202020204" pitchFamily="34" charset="0"/>
              <a:buChar char="•"/>
            </a:pPr>
            <a:r>
              <a:rPr lang="en-US" dirty="0"/>
              <a:t>School Hazard Identification</a:t>
            </a:r>
          </a:p>
          <a:p>
            <a:pPr lvl="0">
              <a:buFont typeface="Arial" panose="020B0604020202020204" pitchFamily="34" charset="0"/>
              <a:buChar char="•"/>
            </a:pPr>
            <a:r>
              <a:rPr lang="en-US" dirty="0"/>
              <a:t>Violence Prevention</a:t>
            </a:r>
          </a:p>
          <a:p>
            <a:endParaRPr lang="en-US" dirty="0"/>
          </a:p>
        </p:txBody>
      </p:sp>
    </p:spTree>
    <p:extLst>
      <p:ext uri="{BB962C8B-B14F-4D97-AF65-F5344CB8AC3E}">
        <p14:creationId xmlns:p14="http://schemas.microsoft.com/office/powerpoint/2010/main" val="690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additive="base">
                                        <p:cTn id="4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 calcmode="lin" valueType="num">
                                      <p:cBhvr additive="base">
                                        <p:cTn id="5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txEl>
                                              <p:pRg st="2" end="2"/>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 calcmode="lin" valueType="num">
                                      <p:cBhvr additive="base">
                                        <p:cTn id="5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
                                            <p:txEl>
                                              <p:pRg st="3" end="3"/>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 calcmode="lin" valueType="num">
                                      <p:cBhvr additive="base">
                                        <p:cTn id="65"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6">
                                            <p:txEl>
                                              <p:pRg st="5" end="5"/>
                                            </p:tx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6">
                                            <p:txEl>
                                              <p:pRg st="6" end="6"/>
                                            </p:txEl>
                                          </p:spTgt>
                                        </p:tgtEl>
                                        <p:attrNameLst>
                                          <p:attrName>style.visibility</p:attrName>
                                        </p:attrNameLst>
                                      </p:cBhvr>
                                      <p:to>
                                        <p:strVal val="visible"/>
                                      </p:to>
                                    </p:set>
                                    <p:anim calcmode="lin" valueType="num">
                                      <p:cBhvr additive="base">
                                        <p:cTn id="6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6">
                                            <p:txEl>
                                              <p:pRg st="6" end="6"/>
                                            </p:tx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6">
                                            <p:txEl>
                                              <p:pRg st="7" end="7"/>
                                            </p:txEl>
                                          </p:spTgt>
                                        </p:tgtEl>
                                        <p:attrNameLst>
                                          <p:attrName>style.visibility</p:attrName>
                                        </p:attrNameLst>
                                      </p:cBhvr>
                                      <p:to>
                                        <p:strVal val="visible"/>
                                      </p:to>
                                    </p:set>
                                    <p:anim calcmode="lin" valueType="num">
                                      <p:cBhvr additive="base">
                                        <p:cTn id="73"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
                                            <p:txEl>
                                              <p:pRg st="7" end="7"/>
                                            </p:txEl>
                                          </p:spTgt>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6">
                                            <p:txEl>
                                              <p:pRg st="8" end="8"/>
                                            </p:txEl>
                                          </p:spTgt>
                                        </p:tgtEl>
                                        <p:attrNameLst>
                                          <p:attrName>style.visibility</p:attrName>
                                        </p:attrNameLst>
                                      </p:cBhvr>
                                      <p:to>
                                        <p:strVal val="visible"/>
                                      </p:to>
                                    </p:set>
                                    <p:anim calcmode="lin" valueType="num">
                                      <p:cBhvr additive="base">
                                        <p:cTn id="77"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6">
                                            <p:txEl>
                                              <p:pRg st="8" end="8"/>
                                            </p:txEl>
                                          </p:spTgt>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6">
                                            <p:txEl>
                                              <p:pRg st="9" end="9"/>
                                            </p:txEl>
                                          </p:spTgt>
                                        </p:tgtEl>
                                        <p:attrNameLst>
                                          <p:attrName>style.visibility</p:attrName>
                                        </p:attrNameLst>
                                      </p:cBhvr>
                                      <p:to>
                                        <p:strVal val="visible"/>
                                      </p:to>
                                    </p:set>
                                    <p:anim calcmode="lin" valueType="num">
                                      <p:cBhvr additive="base">
                                        <p:cTn id="81"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65760"/>
            <a:ext cx="8596668" cy="1005840"/>
          </a:xfrm>
        </p:spPr>
        <p:txBody>
          <a:bodyPr/>
          <a:lstStyle/>
          <a:p>
            <a:pPr algn="ctr"/>
            <a:r>
              <a:rPr lang="en-US" sz="4000" dirty="0"/>
              <a:t>Online Resources</a:t>
            </a:r>
            <a:endParaRPr lang="en-US" dirty="0"/>
          </a:p>
        </p:txBody>
      </p:sp>
      <p:sp>
        <p:nvSpPr>
          <p:cNvPr id="3" name="Text Placeholder 2"/>
          <p:cNvSpPr>
            <a:spLocks noGrp="1"/>
          </p:cNvSpPr>
          <p:nvPr>
            <p:ph type="body" idx="1"/>
          </p:nvPr>
        </p:nvSpPr>
        <p:spPr>
          <a:xfrm>
            <a:off x="677335" y="1371600"/>
            <a:ext cx="8596668" cy="4669762"/>
          </a:xfrm>
        </p:spPr>
        <p:txBody>
          <a:bodyPr/>
          <a:lstStyle/>
          <a:p>
            <a:pPr marL="285750" indent="-285750">
              <a:buFont typeface="Arial" panose="020B0604020202020204" pitchFamily="34" charset="0"/>
              <a:buChar char="•"/>
            </a:pPr>
            <a:r>
              <a:rPr lang="en-US" sz="2000" dirty="0"/>
              <a:t>MCC Risk Management</a:t>
            </a:r>
          </a:p>
          <a:p>
            <a:pPr marL="742950" lvl="1" indent="-285750">
              <a:buFont typeface="Arial" panose="020B0604020202020204" pitchFamily="34" charset="0"/>
              <a:buChar char="•"/>
            </a:pPr>
            <a:r>
              <a:rPr lang="en-US" dirty="0">
                <a:hlinkClick r:id="rId2"/>
              </a:rPr>
              <a:t>http://www.micatholic.org/risk-management/</a:t>
            </a:r>
            <a:endParaRPr lang="en-US" dirty="0"/>
          </a:p>
          <a:p>
            <a:pPr marL="742950" lvl="1" indent="-285750">
              <a:buFont typeface="Arial" panose="020B0604020202020204" pitchFamily="34" charset="0"/>
              <a:buChar char="•"/>
            </a:pPr>
            <a:r>
              <a:rPr lang="en-US" dirty="0"/>
              <a:t>Link to LMS</a:t>
            </a:r>
          </a:p>
          <a:p>
            <a:pPr marL="742950" lvl="1" indent="-285750">
              <a:buFont typeface="Arial" panose="020B0604020202020204" pitchFamily="34" charset="0"/>
              <a:buChar char="•"/>
            </a:pPr>
            <a:r>
              <a:rPr lang="en-US" dirty="0"/>
              <a:t>New Construction Log</a:t>
            </a:r>
          </a:p>
          <a:p>
            <a:pPr marL="742950" lvl="1" indent="-285750">
              <a:buFont typeface="Arial" panose="020B0604020202020204" pitchFamily="34" charset="0"/>
              <a:buChar char="•"/>
            </a:pPr>
            <a:r>
              <a:rPr lang="en-US" dirty="0"/>
              <a:t>Information &amp; Forms</a:t>
            </a:r>
          </a:p>
          <a:p>
            <a:pPr lvl="1"/>
            <a:endParaRPr lang="en-US" dirty="0"/>
          </a:p>
        </p:txBody>
      </p:sp>
    </p:spTree>
    <p:extLst>
      <p:ext uri="{BB962C8B-B14F-4D97-AF65-F5344CB8AC3E}">
        <p14:creationId xmlns:p14="http://schemas.microsoft.com/office/powerpoint/2010/main" val="365938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65760"/>
            <a:ext cx="8596668" cy="1005840"/>
          </a:xfrm>
        </p:spPr>
        <p:txBody>
          <a:bodyPr/>
          <a:lstStyle/>
          <a:p>
            <a:pPr algn="ctr"/>
            <a:r>
              <a:rPr lang="en-US" dirty="0"/>
              <a:t>Online Resources</a:t>
            </a:r>
          </a:p>
        </p:txBody>
      </p:sp>
      <p:sp>
        <p:nvSpPr>
          <p:cNvPr id="3" name="Text Placeholder 2"/>
          <p:cNvSpPr>
            <a:spLocks noGrp="1"/>
          </p:cNvSpPr>
          <p:nvPr>
            <p:ph type="body" idx="1"/>
          </p:nvPr>
        </p:nvSpPr>
        <p:spPr>
          <a:xfrm>
            <a:off x="677335" y="1371600"/>
            <a:ext cx="8596668" cy="4669762"/>
          </a:xfrm>
        </p:spPr>
        <p:txBody>
          <a:bodyPr>
            <a:normAutofit/>
          </a:bodyPr>
          <a:lstStyle/>
          <a:p>
            <a:pPr marL="285750" indent="-285750">
              <a:buFont typeface="Arial" panose="020B0604020202020204" pitchFamily="34" charset="0"/>
              <a:buChar char="•"/>
            </a:pPr>
            <a:r>
              <a:rPr lang="en-US" sz="2000" dirty="0"/>
              <a:t>Travelers Risk Control</a:t>
            </a:r>
          </a:p>
          <a:p>
            <a:pPr marL="742950" lvl="1" indent="-285750">
              <a:buFont typeface="Arial" panose="020B0604020202020204" pitchFamily="34" charset="0"/>
              <a:buChar char="•"/>
            </a:pPr>
            <a:r>
              <a:rPr lang="en-US" dirty="0">
                <a:hlinkClick r:id="rId3"/>
              </a:rPr>
              <a:t>https://www.travelers.com/risk-control</a:t>
            </a:r>
            <a:endParaRPr lang="en-US" dirty="0"/>
          </a:p>
          <a:p>
            <a:pPr marL="742950" lvl="1" indent="-285750">
              <a:buFont typeface="Arial" panose="020B0604020202020204" pitchFamily="34" charset="0"/>
              <a:buChar char="•"/>
            </a:pPr>
            <a:r>
              <a:rPr lang="en-US" dirty="0"/>
              <a:t>Various Toolkits</a:t>
            </a:r>
          </a:p>
          <a:p>
            <a:pPr marL="742950" lvl="1" indent="-285750">
              <a:buFont typeface="Arial" panose="020B0604020202020204" pitchFamily="34" charset="0"/>
              <a:buChar char="•"/>
            </a:pPr>
            <a:r>
              <a:rPr lang="en-US" dirty="0"/>
              <a:t>Do-it-yourself assessments</a:t>
            </a:r>
          </a:p>
          <a:p>
            <a:pPr marL="742950" lvl="1" indent="-285750">
              <a:buFont typeface="Arial" panose="020B0604020202020204" pitchFamily="34" charset="0"/>
              <a:buChar char="•"/>
            </a:pPr>
            <a:r>
              <a:rPr lang="en-US" dirty="0"/>
              <a:t>Email our Loss Control Representative for access</a:t>
            </a:r>
          </a:p>
          <a:p>
            <a:pPr marL="1200150" lvl="2" indent="-285750">
              <a:buFont typeface="Arial" panose="020B0604020202020204" pitchFamily="34" charset="0"/>
              <a:buChar char="•"/>
            </a:pPr>
            <a:r>
              <a:rPr lang="en-US" sz="1800" dirty="0"/>
              <a:t>Dawn </a:t>
            </a:r>
            <a:r>
              <a:rPr lang="en-US" sz="1800" dirty="0" err="1"/>
              <a:t>Safine</a:t>
            </a:r>
            <a:endParaRPr lang="en-US" sz="1800" dirty="0"/>
          </a:p>
          <a:p>
            <a:pPr marL="1200150" lvl="2" indent="-285750">
              <a:buFont typeface="Arial" panose="020B0604020202020204" pitchFamily="34" charset="0"/>
              <a:buChar char="•"/>
            </a:pPr>
            <a:r>
              <a:rPr lang="en-US" sz="1800" dirty="0"/>
              <a:t>Dsafine@travelers.com</a:t>
            </a:r>
          </a:p>
        </p:txBody>
      </p:sp>
    </p:spTree>
    <p:extLst>
      <p:ext uri="{BB962C8B-B14F-4D97-AF65-F5344CB8AC3E}">
        <p14:creationId xmlns:p14="http://schemas.microsoft.com/office/powerpoint/2010/main" val="14818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65760"/>
            <a:ext cx="8596668" cy="1005840"/>
          </a:xfrm>
        </p:spPr>
        <p:txBody>
          <a:bodyPr/>
          <a:lstStyle/>
          <a:p>
            <a:pPr algn="ctr"/>
            <a:r>
              <a:rPr lang="en-US" dirty="0"/>
              <a:t>Online Resources</a:t>
            </a:r>
          </a:p>
        </p:txBody>
      </p:sp>
      <p:sp>
        <p:nvSpPr>
          <p:cNvPr id="3" name="Text Placeholder 2"/>
          <p:cNvSpPr>
            <a:spLocks noGrp="1"/>
          </p:cNvSpPr>
          <p:nvPr>
            <p:ph type="body" idx="1"/>
          </p:nvPr>
        </p:nvSpPr>
        <p:spPr>
          <a:xfrm>
            <a:off x="677335" y="1725561"/>
            <a:ext cx="8596668" cy="4315801"/>
          </a:xfrm>
        </p:spPr>
        <p:txBody>
          <a:bodyPr>
            <a:normAutofit/>
          </a:bodyPr>
          <a:lstStyle/>
          <a:p>
            <a:pPr marL="285750" indent="-285750">
              <a:buFont typeface="Arial" panose="020B0604020202020204" pitchFamily="34" charset="0"/>
              <a:buChar char="•"/>
            </a:pPr>
            <a:r>
              <a:rPr lang="en-US" sz="2000" dirty="0"/>
              <a:t>GB Risk Control</a:t>
            </a:r>
          </a:p>
          <a:p>
            <a:pPr marL="742950" lvl="1" indent="-285750">
              <a:buFont typeface="Arial" panose="020B0604020202020204" pitchFamily="34" charset="0"/>
              <a:buChar char="•"/>
            </a:pPr>
            <a:r>
              <a:rPr lang="en-US" dirty="0">
                <a:hlinkClick r:id="rId3"/>
              </a:rPr>
              <a:t>www.gbriskcontrol.com</a:t>
            </a:r>
            <a:endParaRPr lang="en-US" dirty="0"/>
          </a:p>
          <a:p>
            <a:pPr marL="742950" lvl="1" indent="-285750">
              <a:buFont typeface="Arial" panose="020B0604020202020204" pitchFamily="34" charset="0"/>
              <a:buChar char="•"/>
            </a:pPr>
            <a:r>
              <a:rPr lang="en-US" dirty="0"/>
              <a:t>Loss Prevention Reports</a:t>
            </a:r>
          </a:p>
          <a:p>
            <a:pPr marL="1200150" lvl="2" indent="-285750">
              <a:buFont typeface="Arial" panose="020B0604020202020204" pitchFamily="34" charset="0"/>
              <a:buChar char="•"/>
            </a:pPr>
            <a:r>
              <a:rPr lang="en-US" sz="1800" dirty="0"/>
              <a:t>User ID: DIO####</a:t>
            </a:r>
          </a:p>
          <a:p>
            <a:pPr marL="1200150" lvl="2" indent="-285750">
              <a:buFont typeface="Arial" panose="020B0604020202020204" pitchFamily="34" charset="0"/>
              <a:buChar char="•"/>
            </a:pPr>
            <a:r>
              <a:rPr lang="en-US" sz="1800" dirty="0"/>
              <a:t>P/W: DIOCESE</a:t>
            </a:r>
          </a:p>
        </p:txBody>
      </p:sp>
    </p:spTree>
    <p:extLst>
      <p:ext uri="{BB962C8B-B14F-4D97-AF65-F5344CB8AC3E}">
        <p14:creationId xmlns:p14="http://schemas.microsoft.com/office/powerpoint/2010/main" val="420891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274320"/>
            <a:ext cx="8596668" cy="1554481"/>
          </a:xfrm>
        </p:spPr>
        <p:txBody>
          <a:bodyPr>
            <a:normAutofit/>
          </a:bodyPr>
          <a:lstStyle/>
          <a:p>
            <a:pPr algn="ctr"/>
            <a:r>
              <a:rPr lang="en-US" sz="4000" dirty="0"/>
              <a:t>PLFP</a:t>
            </a:r>
            <a:br>
              <a:rPr lang="en-US" sz="4000" dirty="0"/>
            </a:br>
            <a:r>
              <a:rPr lang="en-US" sz="4000" dirty="0"/>
              <a:t>General Liability</a:t>
            </a:r>
          </a:p>
        </p:txBody>
      </p:sp>
      <p:sp>
        <p:nvSpPr>
          <p:cNvPr id="3" name="Text Placeholder 2"/>
          <p:cNvSpPr>
            <a:spLocks noGrp="1"/>
          </p:cNvSpPr>
          <p:nvPr>
            <p:ph type="body" idx="1"/>
          </p:nvPr>
        </p:nvSpPr>
        <p:spPr>
          <a:xfrm>
            <a:off x="677335" y="1828801"/>
            <a:ext cx="8596668" cy="4439263"/>
          </a:xfrm>
        </p:spPr>
        <p:txBody>
          <a:bodyPr>
            <a:normAutofit/>
          </a:bodyPr>
          <a:lstStyle/>
          <a:p>
            <a:pPr marL="285750" indent="-285750">
              <a:buFont typeface="Arial" panose="020B0604020202020204" pitchFamily="34" charset="0"/>
              <a:buChar char="•"/>
            </a:pPr>
            <a:r>
              <a:rPr lang="en-US" sz="2000" dirty="0"/>
              <a:t>Slip, Trip and Fall</a:t>
            </a:r>
          </a:p>
          <a:p>
            <a:pPr marL="285750" indent="-285750">
              <a:buFont typeface="Arial" panose="020B0604020202020204" pitchFamily="34" charset="0"/>
              <a:buChar char="•"/>
            </a:pPr>
            <a:r>
              <a:rPr lang="en-US" sz="2000" dirty="0"/>
              <a:t>Directors &amp; Officers </a:t>
            </a:r>
          </a:p>
          <a:p>
            <a:pPr marL="285750" indent="-285750">
              <a:buFont typeface="Arial" panose="020B0604020202020204" pitchFamily="34" charset="0"/>
              <a:buChar char="•"/>
            </a:pPr>
            <a:r>
              <a:rPr lang="en-US" sz="2000" dirty="0"/>
              <a:t>School Board Legal Liability</a:t>
            </a:r>
          </a:p>
          <a:p>
            <a:pPr marL="285750" indent="-285750">
              <a:buFont typeface="Arial" panose="020B0604020202020204" pitchFamily="34" charset="0"/>
              <a:buChar char="•"/>
            </a:pPr>
            <a:r>
              <a:rPr lang="en-US" sz="2000" dirty="0"/>
              <a:t>Counselor’s Errors &amp; Omissions</a:t>
            </a:r>
          </a:p>
          <a:p>
            <a:pPr marL="285750" indent="-285750">
              <a:buFont typeface="Arial" panose="020B0604020202020204" pitchFamily="34" charset="0"/>
              <a:buChar char="•"/>
            </a:pPr>
            <a:r>
              <a:rPr lang="en-US" sz="2000" dirty="0"/>
              <a:t>Parish Nurse protection</a:t>
            </a:r>
          </a:p>
          <a:p>
            <a:pPr marL="285750" indent="-285750">
              <a:buFont typeface="Arial" panose="020B0604020202020204" pitchFamily="34" charset="0"/>
              <a:buChar char="•"/>
            </a:pPr>
            <a:r>
              <a:rPr lang="en-US" sz="2000" dirty="0"/>
              <a:t>Cyber Liability</a:t>
            </a:r>
          </a:p>
          <a:p>
            <a:pPr marL="285750" indent="-285750">
              <a:buFont typeface="Arial" panose="020B0604020202020204" pitchFamily="34" charset="0"/>
              <a:buChar char="•"/>
            </a:pPr>
            <a:r>
              <a:rPr lang="en-US" sz="2000" dirty="0"/>
              <a:t>Pollution Legal Liability</a:t>
            </a:r>
          </a:p>
        </p:txBody>
      </p:sp>
    </p:spTree>
    <p:extLst>
      <p:ext uri="{BB962C8B-B14F-4D97-AF65-F5344CB8AC3E}">
        <p14:creationId xmlns:p14="http://schemas.microsoft.com/office/powerpoint/2010/main" val="70935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365760"/>
            <a:ext cx="8596668" cy="814111"/>
          </a:xfrm>
        </p:spPr>
        <p:txBody>
          <a:bodyPr/>
          <a:lstStyle/>
          <a:p>
            <a:pPr algn="ctr"/>
            <a:r>
              <a:rPr lang="en-US" dirty="0"/>
              <a:t>QUESTIONS</a:t>
            </a:r>
          </a:p>
        </p:txBody>
      </p:sp>
      <p:sp>
        <p:nvSpPr>
          <p:cNvPr id="3" name="Text Placeholder 2"/>
          <p:cNvSpPr>
            <a:spLocks noGrp="1"/>
          </p:cNvSpPr>
          <p:nvPr>
            <p:ph type="body" idx="1"/>
          </p:nvPr>
        </p:nvSpPr>
        <p:spPr>
          <a:xfrm>
            <a:off x="677335" y="1327355"/>
            <a:ext cx="8596668" cy="4714007"/>
          </a:xfrm>
        </p:spPr>
        <p:txBody>
          <a:bodyPr/>
          <a:lstStyle/>
          <a:p>
            <a:pPr lvl="1"/>
            <a:r>
              <a:rPr lang="en-US" dirty="0"/>
              <a:t> </a:t>
            </a:r>
          </a:p>
          <a:p>
            <a:pPr lvl="1"/>
            <a:endParaRPr lang="en-US" dirty="0"/>
          </a:p>
        </p:txBody>
      </p:sp>
      <p:pic>
        <p:nvPicPr>
          <p:cNvPr id="4" name="Picture 3" descr="... we are asking you for your science &lt;strong&gt;questions&lt;/strong&gt;, which we'll then pose 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550" y="1900214"/>
            <a:ext cx="4394200" cy="4394200"/>
          </a:xfrm>
          <a:prstGeom prst="rect">
            <a:avLst/>
          </a:prstGeom>
        </p:spPr>
      </p:pic>
    </p:spTree>
    <p:extLst>
      <p:ext uri="{BB962C8B-B14F-4D97-AF65-F5344CB8AC3E}">
        <p14:creationId xmlns:p14="http://schemas.microsoft.com/office/powerpoint/2010/main" val="3195607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558413"/>
          </a:xfrm>
        </p:spPr>
        <p:txBody>
          <a:bodyPr>
            <a:normAutofit/>
          </a:bodyPr>
          <a:lstStyle/>
          <a:p>
            <a:pPr algn="ctr"/>
            <a:r>
              <a:rPr lang="en-US" sz="4000" dirty="0"/>
              <a:t>THANK YOU AND BE SAFE!</a:t>
            </a:r>
          </a:p>
        </p:txBody>
      </p:sp>
      <p:sp>
        <p:nvSpPr>
          <p:cNvPr id="3" name="Text Placeholder 2"/>
          <p:cNvSpPr>
            <a:spLocks noGrp="1"/>
          </p:cNvSpPr>
          <p:nvPr>
            <p:ph type="body" idx="1"/>
          </p:nvPr>
        </p:nvSpPr>
        <p:spPr>
          <a:xfrm>
            <a:off x="677335" y="2168013"/>
            <a:ext cx="8596668" cy="3873349"/>
          </a:xfrm>
        </p:spPr>
        <p:txBody>
          <a:bodyPr/>
          <a:lstStyle/>
          <a:p>
            <a:pPr algn="ctr"/>
            <a:r>
              <a:rPr lang="en-US" sz="2000" dirty="0"/>
              <a:t>Michigan Catholic Conference</a:t>
            </a:r>
          </a:p>
          <a:p>
            <a:pPr algn="ctr"/>
            <a:r>
              <a:rPr lang="en-US" sz="2000" dirty="0"/>
              <a:t>1-800-395-5565</a:t>
            </a:r>
          </a:p>
          <a:p>
            <a:endParaRPr lang="en-US" sz="2000" dirty="0"/>
          </a:p>
          <a:p>
            <a:r>
              <a:rPr lang="en-US" sz="2000" dirty="0"/>
              <a:t>Vince Andrews, Manager</a:t>
            </a:r>
          </a:p>
          <a:p>
            <a:r>
              <a:rPr lang="en-US" sz="2000" dirty="0">
                <a:hlinkClick r:id="rId2"/>
              </a:rPr>
              <a:t>vandrews@micatholic.org</a:t>
            </a:r>
            <a:endParaRPr lang="en-US" sz="2000" dirty="0"/>
          </a:p>
          <a:p>
            <a:r>
              <a:rPr lang="en-US" sz="2000" dirty="0"/>
              <a:t>										General questions</a:t>
            </a:r>
          </a:p>
          <a:p>
            <a:r>
              <a:rPr lang="en-US" sz="2000" dirty="0"/>
              <a:t>										</a:t>
            </a:r>
            <a:r>
              <a:rPr lang="en-US" sz="2000" dirty="0">
                <a:hlinkClick r:id="rId3"/>
              </a:rPr>
              <a:t> riskmanagement@micatholic.org</a:t>
            </a:r>
            <a:endParaRPr lang="en-US" sz="2000" dirty="0"/>
          </a:p>
          <a:p>
            <a:r>
              <a:rPr lang="en-US" sz="2000" dirty="0"/>
              <a:t>John D. Greenburg						</a:t>
            </a:r>
          </a:p>
          <a:p>
            <a:r>
              <a:rPr lang="en-US" sz="2000" dirty="0">
                <a:hlinkClick r:id="rId4"/>
              </a:rPr>
              <a:t>jgreenburg@micatholic.org</a:t>
            </a:r>
            <a:endParaRPr lang="en-US" sz="2000" dirty="0"/>
          </a:p>
        </p:txBody>
      </p:sp>
    </p:spTree>
    <p:extLst>
      <p:ext uri="{BB962C8B-B14F-4D97-AF65-F5344CB8AC3E}">
        <p14:creationId xmlns:p14="http://schemas.microsoft.com/office/powerpoint/2010/main" val="298763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2430217"/>
            <a:ext cx="8596668" cy="3611145"/>
          </a:xfrm>
        </p:spPr>
        <p:txBody>
          <a:bodyPr>
            <a:normAutofit/>
          </a:bodyPr>
          <a:lstStyle/>
          <a:p>
            <a:pPr marL="285750" indent="-285750">
              <a:buFont typeface="Arial" panose="020B0604020202020204" pitchFamily="34" charset="0"/>
              <a:buChar char="•"/>
            </a:pPr>
            <a:r>
              <a:rPr lang="en-US" sz="2000" dirty="0"/>
              <a:t>Injuries occurring in or out of course of an employees’ duties</a:t>
            </a:r>
          </a:p>
          <a:p>
            <a:pPr marL="285750" indent="-285750">
              <a:buFont typeface="Arial" panose="020B0604020202020204" pitchFamily="34" charset="0"/>
              <a:buChar char="•"/>
            </a:pPr>
            <a:r>
              <a:rPr lang="en-US" sz="2000" dirty="0"/>
              <a:t>Who’s covered</a:t>
            </a:r>
          </a:p>
          <a:p>
            <a:pPr marL="285750" indent="-285750">
              <a:buFont typeface="Arial" panose="020B0604020202020204" pitchFamily="34" charset="0"/>
              <a:buChar char="•"/>
            </a:pPr>
            <a:r>
              <a:rPr lang="en-US" sz="2000" dirty="0"/>
              <a:t>What’s covered</a:t>
            </a:r>
          </a:p>
        </p:txBody>
      </p:sp>
      <p:sp>
        <p:nvSpPr>
          <p:cNvPr id="4" name="Title 1"/>
          <p:cNvSpPr>
            <a:spLocks noGrp="1"/>
          </p:cNvSpPr>
          <p:nvPr>
            <p:ph type="title"/>
          </p:nvPr>
        </p:nvSpPr>
        <p:spPr>
          <a:xfrm>
            <a:off x="677335" y="335280"/>
            <a:ext cx="8596668" cy="1524000"/>
          </a:xfrm>
        </p:spPr>
        <p:txBody>
          <a:bodyPr>
            <a:normAutofit/>
          </a:bodyPr>
          <a:lstStyle/>
          <a:p>
            <a:pPr algn="ctr"/>
            <a:r>
              <a:rPr lang="en-US" sz="4000" dirty="0"/>
              <a:t>PLFP</a:t>
            </a:r>
            <a:br>
              <a:rPr lang="en-US" sz="4000" dirty="0"/>
            </a:br>
            <a:r>
              <a:rPr lang="en-US" sz="4000" dirty="0"/>
              <a:t>Workers’ Compensation</a:t>
            </a:r>
          </a:p>
        </p:txBody>
      </p:sp>
    </p:spTree>
    <p:extLst>
      <p:ext uri="{BB962C8B-B14F-4D97-AF65-F5344CB8AC3E}">
        <p14:creationId xmlns:p14="http://schemas.microsoft.com/office/powerpoint/2010/main" val="325195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1580</TotalTime>
  <Words>1779</Words>
  <Application>Microsoft Office PowerPoint</Application>
  <PresentationFormat>Widescreen</PresentationFormat>
  <Paragraphs>802</Paragraphs>
  <Slides>81</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Trebuchet MS</vt:lpstr>
      <vt:lpstr>Wingdings 3</vt:lpstr>
      <vt:lpstr>Facet</vt:lpstr>
      <vt:lpstr>Protected Loss Fund Program Seminar</vt:lpstr>
      <vt:lpstr>Agenda </vt:lpstr>
      <vt:lpstr>Insurance &amp; Claims Services  Who we are </vt:lpstr>
      <vt:lpstr>Protected Loss Fund Program (PLFP) Purpose</vt:lpstr>
      <vt:lpstr>Protected Loss Fund Program (PLFP) Service Programs</vt:lpstr>
      <vt:lpstr>Service Programs PLFP</vt:lpstr>
      <vt:lpstr>PLFP Comprehensive Property Insurance</vt:lpstr>
      <vt:lpstr>PLFP General Liability</vt:lpstr>
      <vt:lpstr>PLFP Workers’ Compensation</vt:lpstr>
      <vt:lpstr>PLFP Diocesan/Parish Owned Vehicles</vt:lpstr>
      <vt:lpstr>Service Programs Clergy Auto</vt:lpstr>
      <vt:lpstr>Service Programs Special Events</vt:lpstr>
      <vt:lpstr>Service Programs Priest Personal Protection Program</vt:lpstr>
      <vt:lpstr>Service Programs Student Accident</vt:lpstr>
      <vt:lpstr>Service Programs Travel Accident</vt:lpstr>
      <vt:lpstr>Service Programs Loss Prevention and Education</vt:lpstr>
      <vt:lpstr>Service Programs Appraisal Services</vt:lpstr>
      <vt:lpstr>Service Programs Certificates of Insurance (COIs)</vt:lpstr>
      <vt:lpstr>PLFP Structure </vt:lpstr>
      <vt:lpstr>PLFP Structure (cont’d) Vendor Relationships</vt:lpstr>
      <vt:lpstr>PLFP Structure (cont’d) (Arch)Diocesan Costs</vt:lpstr>
      <vt:lpstr>Clams Review and Discussion</vt:lpstr>
      <vt:lpstr>Claims Review and Discussion By Coverage Frequency </vt:lpstr>
      <vt:lpstr>Claims Review and Discussion By Coverage Severity </vt:lpstr>
      <vt:lpstr>Claims Review and Discussion By Source Frequency </vt:lpstr>
      <vt:lpstr>Claims Review and Discussion By Source Severity </vt:lpstr>
      <vt:lpstr>Claims Review and Discussion By Nature of Loss Frequency</vt:lpstr>
      <vt:lpstr>Claims Review and Discussion By Nature of Loss Severity  </vt:lpstr>
      <vt:lpstr>Claims Review and Discussion Preventable vs Non-Preventable </vt:lpstr>
      <vt:lpstr>Claims Review and Discussion How and When to submit a claim</vt:lpstr>
      <vt:lpstr>Claims Review and Discussion Report Lag</vt:lpstr>
      <vt:lpstr>BREAK</vt:lpstr>
      <vt:lpstr>Identifying Risks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from the Field</vt:lpstr>
      <vt:lpstr>Lessons from the Field Top 10 Recommendations</vt:lpstr>
      <vt:lpstr>Top 10 Recommendations</vt:lpstr>
      <vt:lpstr>Lessons from the Field</vt:lpstr>
      <vt:lpstr>LUNCH  </vt:lpstr>
      <vt:lpstr>Emerging Issues</vt:lpstr>
      <vt:lpstr>Special Events Do’s and Don’ts</vt:lpstr>
      <vt:lpstr>Special Events Scenarios</vt:lpstr>
      <vt:lpstr>BREAK</vt:lpstr>
      <vt:lpstr>Online Resources</vt:lpstr>
      <vt:lpstr>Online Resources Learning Management System</vt:lpstr>
      <vt:lpstr>List of Available Modules</vt:lpstr>
      <vt:lpstr>Online Resources</vt:lpstr>
      <vt:lpstr>Online Resources</vt:lpstr>
      <vt:lpstr>Online Resources</vt:lpstr>
      <vt:lpstr>QUESTIONS</vt:lpstr>
      <vt:lpstr>THANK YOU AND BE SAFE!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Protected loss fund program seminar</dc:title>
  <dc:creator>John Greenburg</dc:creator>
  <cp:lastModifiedBy>John Greenburg</cp:lastModifiedBy>
  <cp:revision>72</cp:revision>
  <cp:lastPrinted>2017-03-06T16:38:44Z</cp:lastPrinted>
  <dcterms:created xsi:type="dcterms:W3CDTF">2017-01-25T18:49:48Z</dcterms:created>
  <dcterms:modified xsi:type="dcterms:W3CDTF">2017-03-28T18:06:29Z</dcterms:modified>
</cp:coreProperties>
</file>